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79" r:id="rId2"/>
    <p:sldId id="2032" r:id="rId3"/>
    <p:sldId id="2037" r:id="rId4"/>
    <p:sldId id="2036" r:id="rId5"/>
    <p:sldId id="2038" r:id="rId6"/>
    <p:sldId id="1965" r:id="rId7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6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AF016-65B0-471C-8931-6399F0061174}" type="datetimeFigureOut">
              <a:rPr lang="pt-BR" smtClean="0"/>
              <a:t>19/08/2022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2A49F-2C98-41DD-BA48-31A644D4897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442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9B59B4AD-2363-4729-B0A5-C349E5018E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0988" defTabSz="923925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3838" defTabSz="923925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3375" indent="-223838" defTabSz="923925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2163" indent="-223838" defTabSz="923925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9363" indent="-223838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6563" indent="-223838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3763" indent="-223838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0963" indent="-223838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CD9942-6FAD-47FB-9BF2-84FE51DBB334}" type="slidenum">
              <a:rPr lang="en-US" altLang="pt-BR">
                <a:solidFill>
                  <a:schemeClr val="tx1"/>
                </a:solidFill>
              </a:rPr>
              <a:pPr/>
              <a:t>2</a:t>
            </a:fld>
            <a:endParaRPr lang="en-US" altLang="pt-BR">
              <a:solidFill>
                <a:schemeClr val="tx1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6F0CB7C-4750-46F1-BEDC-A00B5DCE27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2D9A6A80-D1B2-4C3E-BF55-30944531B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64899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9B59B4AD-2363-4729-B0A5-C349E5018E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0988" defTabSz="923925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3838" defTabSz="923925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3375" indent="-223838" defTabSz="923925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2163" indent="-223838" defTabSz="923925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9363" indent="-223838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6563" indent="-223838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3763" indent="-223838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0963" indent="-223838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CD9942-6FAD-47FB-9BF2-84FE51DBB334}" type="slidenum">
              <a:rPr lang="en-US" altLang="pt-BR">
                <a:solidFill>
                  <a:schemeClr val="tx1"/>
                </a:solidFill>
              </a:rPr>
              <a:pPr/>
              <a:t>3</a:t>
            </a:fld>
            <a:endParaRPr lang="en-US" altLang="pt-BR">
              <a:solidFill>
                <a:schemeClr val="tx1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6F0CB7C-4750-46F1-BEDC-A00B5DCE27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2D9A6A80-D1B2-4C3E-BF55-30944531B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689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9B59B4AD-2363-4729-B0A5-C349E5018E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0988" defTabSz="923925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3838" defTabSz="923925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3375" indent="-223838" defTabSz="923925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2163" indent="-223838" defTabSz="923925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9363" indent="-223838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6563" indent="-223838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3763" indent="-223838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0963" indent="-223838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CD9942-6FAD-47FB-9BF2-84FE51DBB334}" type="slidenum">
              <a:rPr lang="en-US" altLang="pt-BR">
                <a:solidFill>
                  <a:schemeClr val="tx1"/>
                </a:solidFill>
              </a:rPr>
              <a:pPr/>
              <a:t>4</a:t>
            </a:fld>
            <a:endParaRPr lang="en-US" altLang="pt-BR">
              <a:solidFill>
                <a:schemeClr val="tx1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6F0CB7C-4750-46F1-BEDC-A00B5DCE27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2D9A6A80-D1B2-4C3E-BF55-30944531B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4888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9B59B4AD-2363-4729-B0A5-C349E5018E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0988" defTabSz="923925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3838" defTabSz="923925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3375" indent="-223838" defTabSz="923925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2163" indent="-223838" defTabSz="923925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9363" indent="-223838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6563" indent="-223838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3763" indent="-223838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0963" indent="-223838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CD9942-6FAD-47FB-9BF2-84FE51DBB334}" type="slidenum">
              <a:rPr lang="en-US" altLang="pt-BR">
                <a:solidFill>
                  <a:schemeClr val="tx1"/>
                </a:solidFill>
              </a:rPr>
              <a:pPr/>
              <a:t>5</a:t>
            </a:fld>
            <a:endParaRPr lang="en-US" altLang="pt-BR">
              <a:solidFill>
                <a:schemeClr val="tx1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6F0CB7C-4750-46F1-BEDC-A00B5DCE27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2D9A6A80-D1B2-4C3E-BF55-30944531B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47375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9B59B4AD-2363-4729-B0A5-C349E5018E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0988" defTabSz="923925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3838" defTabSz="923925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3375" indent="-223838" defTabSz="923925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2163" indent="-223838" defTabSz="923925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9363" indent="-223838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6563" indent="-223838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3763" indent="-223838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0963" indent="-223838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CD9942-6FAD-47FB-9BF2-84FE51DBB334}" type="slidenum">
              <a:rPr lang="en-US" altLang="pt-BR">
                <a:solidFill>
                  <a:schemeClr val="tx1"/>
                </a:solidFill>
              </a:rPr>
              <a:pPr/>
              <a:t>6</a:t>
            </a:fld>
            <a:endParaRPr lang="en-US" altLang="pt-BR">
              <a:solidFill>
                <a:schemeClr val="tx1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6F0CB7C-4750-46F1-BEDC-A00B5DCE27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2D9A6A80-D1B2-4C3E-BF55-30944531B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4935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3275" y="1271016"/>
            <a:ext cx="9453880" cy="0"/>
          </a:xfrm>
          <a:custGeom>
            <a:avLst/>
            <a:gdLst/>
            <a:ahLst/>
            <a:cxnLst/>
            <a:rect l="l" t="t" r="r" b="b"/>
            <a:pathLst>
              <a:path w="9453880">
                <a:moveTo>
                  <a:pt x="0" y="0"/>
                </a:moveTo>
                <a:lnTo>
                  <a:pt x="9453371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07423" y="862583"/>
            <a:ext cx="652272" cy="26600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6324" y="4158996"/>
            <a:ext cx="9450323" cy="24536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3375" y="2253538"/>
            <a:ext cx="4403090" cy="495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3275" y="1271016"/>
            <a:ext cx="9453880" cy="0"/>
          </a:xfrm>
          <a:custGeom>
            <a:avLst/>
            <a:gdLst/>
            <a:ahLst/>
            <a:cxnLst/>
            <a:rect l="l" t="t" r="r" b="b"/>
            <a:pathLst>
              <a:path w="9453880">
                <a:moveTo>
                  <a:pt x="0" y="0"/>
                </a:moveTo>
                <a:lnTo>
                  <a:pt x="9453371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07423" y="862583"/>
            <a:ext cx="652272" cy="26600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6324" y="4158996"/>
            <a:ext cx="9450323" cy="24536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860" y="537952"/>
            <a:ext cx="9070023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54381" y="2013268"/>
            <a:ext cx="8554879" cy="23083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A8E44-F1B7-47E3-8E90-9062AADFB96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42048" y="7228332"/>
            <a:ext cx="2313432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12B25-F01A-4785-9B59-131D7BE6CC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9736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02852" y="359663"/>
            <a:ext cx="656843" cy="2670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03275" y="719327"/>
            <a:ext cx="9453880" cy="0"/>
          </a:xfrm>
          <a:custGeom>
            <a:avLst/>
            <a:gdLst/>
            <a:ahLst/>
            <a:cxnLst/>
            <a:rect l="l" t="t" r="r" b="b"/>
            <a:pathLst>
              <a:path w="9453880">
                <a:moveTo>
                  <a:pt x="0" y="0"/>
                </a:moveTo>
                <a:lnTo>
                  <a:pt x="9453371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4057" y="764598"/>
            <a:ext cx="9730284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0575" y="1243990"/>
            <a:ext cx="6429375" cy="3917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0574" y="846835"/>
            <a:ext cx="4205225" cy="2481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t-BR" sz="1500" dirty="0">
                <a:latin typeface="Arial"/>
                <a:cs typeface="Arial"/>
              </a:rPr>
              <a:t>Fundação Previdenciária IBM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375" y="2253538"/>
            <a:ext cx="3526790" cy="142474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3050" dirty="0" err="1"/>
              <a:t>Diversifi</a:t>
            </a:r>
            <a:r>
              <a:rPr lang="pt-BR" sz="3050" dirty="0"/>
              <a:t>cação</a:t>
            </a:r>
            <a:br>
              <a:rPr lang="en-US" sz="3050" dirty="0"/>
            </a:br>
            <a:r>
              <a:rPr lang="en-US" sz="3050" dirty="0"/>
              <a:t>Brazil – BDR Fund</a:t>
            </a:r>
            <a:br>
              <a:rPr lang="en-US" sz="3050" dirty="0"/>
            </a:br>
            <a:endParaRPr sz="3050" dirty="0"/>
          </a:p>
        </p:txBody>
      </p:sp>
    </p:spTree>
    <p:extLst>
      <p:ext uri="{BB962C8B-B14F-4D97-AF65-F5344CB8AC3E}">
        <p14:creationId xmlns:p14="http://schemas.microsoft.com/office/powerpoint/2010/main" val="3612059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>
            <a:extLst>
              <a:ext uri="{FF2B5EF4-FFF2-40B4-BE49-F238E27FC236}">
                <a16:creationId xmlns:a16="http://schemas.microsoft.com/office/drawing/2014/main" id="{5C0A8735-A918-4133-94E1-8521C8DC94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242048" y="7228332"/>
            <a:ext cx="2313432" cy="203133"/>
          </a:xfrm>
          <a:noFill/>
        </p:spPr>
        <p:txBody>
          <a:bodyPr/>
          <a:lstStyle>
            <a:lvl1pPr>
              <a:defRPr sz="132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17245" indent="-314325">
              <a:defRPr sz="132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251460">
              <a:defRPr sz="132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60220" indent="-251460">
              <a:defRPr sz="132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63140" indent="-251460">
              <a:defRPr sz="132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66060" indent="-251460" eaLnBrk="0" fontAlgn="base" hangingPunct="0">
              <a:spcBef>
                <a:spcPct val="0"/>
              </a:spcBef>
              <a:spcAft>
                <a:spcPct val="0"/>
              </a:spcAft>
              <a:defRPr sz="132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68980" indent="-251460" eaLnBrk="0" fontAlgn="base" hangingPunct="0">
              <a:spcBef>
                <a:spcPct val="0"/>
              </a:spcBef>
              <a:spcAft>
                <a:spcPct val="0"/>
              </a:spcAft>
              <a:defRPr sz="132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71900" indent="-251460" eaLnBrk="0" fontAlgn="base" hangingPunct="0">
              <a:spcBef>
                <a:spcPct val="0"/>
              </a:spcBef>
              <a:spcAft>
                <a:spcPct val="0"/>
              </a:spcAft>
              <a:defRPr sz="132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4820" indent="-251460" eaLnBrk="0" fontAlgn="base" hangingPunct="0">
              <a:spcBef>
                <a:spcPct val="0"/>
              </a:spcBef>
              <a:spcAft>
                <a:spcPct val="0"/>
              </a:spcAft>
              <a:defRPr sz="132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CC40D5-7248-44C0-B4F2-DC12ED55EF2F}" type="slidenum">
              <a:rPr lang="en-US" altLang="en-US">
                <a:solidFill>
                  <a:srgbClr val="FFFFFF"/>
                </a:solidFill>
              </a:rPr>
              <a:pPr/>
              <a:t>2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19" name="CaixaDeTexto 1">
            <a:extLst>
              <a:ext uri="{FF2B5EF4-FFF2-40B4-BE49-F238E27FC236}">
                <a16:creationId xmlns:a16="http://schemas.microsoft.com/office/drawing/2014/main" id="{0607943D-C648-4A6A-92FC-88B6001FD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9934" y="3290729"/>
            <a:ext cx="466248" cy="2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en-US" sz="1210"/>
              <a:t>*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E8858B-02DC-4C4D-8A12-6BBBF9D33EEE}"/>
              </a:ext>
            </a:extLst>
          </p:cNvPr>
          <p:cNvSpPr/>
          <p:nvPr/>
        </p:nvSpPr>
        <p:spPr bwMode="auto">
          <a:xfrm>
            <a:off x="1783015" y="4547530"/>
            <a:ext cx="1508760" cy="3148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83357" indent="-183357" algn="l" defTabSz="1005840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pt-BR" sz="154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FFF67C-8B83-44E8-978E-CA818CBDD53C}"/>
              </a:ext>
            </a:extLst>
          </p:cNvPr>
          <p:cNvSpPr txBox="1"/>
          <p:nvPr/>
        </p:nvSpPr>
        <p:spPr>
          <a:xfrm>
            <a:off x="7976290" y="7327423"/>
            <a:ext cx="2133918" cy="270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5" i="1" dirty="0"/>
              <a:t>Fonte: Quantum /  Bloomberg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080515-C84A-485C-9722-88E30F653FBD}"/>
              </a:ext>
            </a:extLst>
          </p:cNvPr>
          <p:cNvSpPr txBox="1"/>
          <p:nvPr/>
        </p:nvSpPr>
        <p:spPr>
          <a:xfrm>
            <a:off x="182563" y="3014695"/>
            <a:ext cx="1152239" cy="464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1210" dirty="0">
              <a:solidFill>
                <a:schemeClr val="accent5">
                  <a:lumMod val="75000"/>
                </a:schemeClr>
              </a:solidFill>
              <a:latin typeface="Abadi" panose="020B0604020202020204" pitchFamily="34" charset="0"/>
            </a:endParaRPr>
          </a:p>
          <a:p>
            <a:pPr marL="377190" indent="-377190">
              <a:buFont typeface="Wingdings" panose="05000000000000000000" pitchFamily="2" charset="2"/>
              <a:buChar char="§"/>
            </a:pPr>
            <a:r>
              <a:rPr lang="pt-BR" sz="1210" b="1" dirty="0">
                <a:latin typeface="Arial Nova" panose="020B0504020202020204" pitchFamily="34" charset="0"/>
              </a:rPr>
              <a:t>Retorno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11226F-08FB-459A-B3E4-CAB00BA3AA46}"/>
              </a:ext>
            </a:extLst>
          </p:cNvPr>
          <p:cNvSpPr/>
          <p:nvPr/>
        </p:nvSpPr>
        <p:spPr bwMode="auto">
          <a:xfrm>
            <a:off x="1783015" y="4880367"/>
            <a:ext cx="1234504" cy="31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83357" indent="-183357" algn="l" defTabSz="1005840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pt-BR" sz="154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E285B15-5E7A-41D0-AF9D-E90C16E93D9D}"/>
              </a:ext>
            </a:extLst>
          </p:cNvPr>
          <p:cNvSpPr/>
          <p:nvPr/>
        </p:nvSpPr>
        <p:spPr bwMode="auto">
          <a:xfrm>
            <a:off x="1783015" y="4880367"/>
            <a:ext cx="1653604" cy="3148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83357" indent="-183357" algn="l" defTabSz="1005840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pt-BR" sz="154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5CB664B-77B8-42D7-954A-DA59224CB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09" y="1338277"/>
            <a:ext cx="4406554" cy="118264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08FDE8E-A55F-4A53-8E19-C495032D2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62" y="1597763"/>
            <a:ext cx="4896628" cy="16809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C2F6521-40A6-4179-9394-DE0E0FF11730}"/>
              </a:ext>
            </a:extLst>
          </p:cNvPr>
          <p:cNvSpPr txBox="1"/>
          <p:nvPr/>
        </p:nvSpPr>
        <p:spPr>
          <a:xfrm>
            <a:off x="223841" y="958814"/>
            <a:ext cx="6405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cap="all" dirty="0">
                <a:solidFill>
                  <a:schemeClr val="accent5">
                    <a:lumMod val="75000"/>
                  </a:schemeClr>
                </a:solidFill>
                <a:latin typeface="Arial Nova" panose="020B0604020202020204" pitchFamily="34" charset="0"/>
              </a:rPr>
              <a:t>Principais diferenças entre mercado local vs Internacional:</a:t>
            </a: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A67128F6-57F2-4E67-9A5A-D511804A3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221457"/>
            <a:ext cx="9144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2200" b="1" dirty="0">
                <a:solidFill>
                  <a:schemeClr val="tx2">
                    <a:lumMod val="75000"/>
                  </a:schemeClr>
                </a:solidFill>
              </a:rPr>
              <a:t>OVERVIEW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9484B63-1FDE-4F80-A045-7AE0E62A9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0090" y="3278695"/>
            <a:ext cx="4151642" cy="27160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8D77DBA-71BD-4A4A-8C4C-62D0DB1052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8418" y="6057747"/>
            <a:ext cx="4019982" cy="5441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B3C587-160E-4D4F-80F1-41B417E968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849" y="3660698"/>
            <a:ext cx="5458183" cy="25920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0AA9FD-A298-4F87-BD8B-50B34AB3F0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840" y="6409961"/>
            <a:ext cx="5526249" cy="866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E747DC-A40A-4A93-AD1D-1A841E145C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0227" y="7293352"/>
            <a:ext cx="220980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3142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>
            <a:extLst>
              <a:ext uri="{FF2B5EF4-FFF2-40B4-BE49-F238E27FC236}">
                <a16:creationId xmlns:a16="http://schemas.microsoft.com/office/drawing/2014/main" id="{5C0A8735-A918-4133-94E1-8521C8DC94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242048" y="7228332"/>
            <a:ext cx="2313432" cy="203133"/>
          </a:xfrm>
          <a:noFill/>
        </p:spPr>
        <p:txBody>
          <a:bodyPr/>
          <a:lstStyle>
            <a:lvl1pPr>
              <a:defRPr sz="132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17245" indent="-314325">
              <a:defRPr sz="132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251460">
              <a:defRPr sz="132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60220" indent="-251460">
              <a:defRPr sz="132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63140" indent="-251460">
              <a:defRPr sz="132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66060" indent="-251460" eaLnBrk="0" fontAlgn="base" hangingPunct="0">
              <a:spcBef>
                <a:spcPct val="0"/>
              </a:spcBef>
              <a:spcAft>
                <a:spcPct val="0"/>
              </a:spcAft>
              <a:defRPr sz="132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68980" indent="-251460" eaLnBrk="0" fontAlgn="base" hangingPunct="0">
              <a:spcBef>
                <a:spcPct val="0"/>
              </a:spcBef>
              <a:spcAft>
                <a:spcPct val="0"/>
              </a:spcAft>
              <a:defRPr sz="132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71900" indent="-251460" eaLnBrk="0" fontAlgn="base" hangingPunct="0">
              <a:spcBef>
                <a:spcPct val="0"/>
              </a:spcBef>
              <a:spcAft>
                <a:spcPct val="0"/>
              </a:spcAft>
              <a:defRPr sz="132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4820" indent="-251460" eaLnBrk="0" fontAlgn="base" hangingPunct="0">
              <a:spcBef>
                <a:spcPct val="0"/>
              </a:spcBef>
              <a:spcAft>
                <a:spcPct val="0"/>
              </a:spcAft>
              <a:defRPr sz="132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CC40D5-7248-44C0-B4F2-DC12ED55EF2F}" type="slidenum">
              <a:rPr lang="en-US" altLang="en-US">
                <a:solidFill>
                  <a:srgbClr val="FFFFFF"/>
                </a:solidFill>
              </a:rPr>
              <a:pPr/>
              <a:t>3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19" name="CaixaDeTexto 1">
            <a:extLst>
              <a:ext uri="{FF2B5EF4-FFF2-40B4-BE49-F238E27FC236}">
                <a16:creationId xmlns:a16="http://schemas.microsoft.com/office/drawing/2014/main" id="{0607943D-C648-4A6A-92FC-88B6001FD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9934" y="3290729"/>
            <a:ext cx="466248" cy="2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en-US" sz="1210"/>
              <a:t>*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FFF67C-8B83-44E8-978E-CA818CBDD53C}"/>
              </a:ext>
            </a:extLst>
          </p:cNvPr>
          <p:cNvSpPr txBox="1"/>
          <p:nvPr/>
        </p:nvSpPr>
        <p:spPr>
          <a:xfrm>
            <a:off x="8473353" y="7305358"/>
            <a:ext cx="1451038" cy="270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5" i="1" dirty="0"/>
              <a:t>Source: JP Morgan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11226F-08FB-459A-B3E4-CAB00BA3AA46}"/>
              </a:ext>
            </a:extLst>
          </p:cNvPr>
          <p:cNvSpPr/>
          <p:nvPr/>
        </p:nvSpPr>
        <p:spPr bwMode="auto">
          <a:xfrm>
            <a:off x="1783015" y="4880367"/>
            <a:ext cx="1234504" cy="31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83357" indent="-183357" algn="l" defTabSz="1005840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pt-BR" sz="154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7467E0-E260-4E28-8FC1-BB6330A55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76" y="1381124"/>
            <a:ext cx="9150643" cy="53659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60FEBB-1284-48CE-B7CE-5F9EE07A854F}"/>
              </a:ext>
            </a:extLst>
          </p:cNvPr>
          <p:cNvSpPr txBox="1"/>
          <p:nvPr/>
        </p:nvSpPr>
        <p:spPr>
          <a:xfrm>
            <a:off x="335297" y="727015"/>
            <a:ext cx="24693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accent5">
                    <a:lumMod val="75000"/>
                  </a:schemeClr>
                </a:solidFill>
                <a:latin typeface="Arial Nova" panose="020B0604020202020204" pitchFamily="34" charset="0"/>
              </a:rPr>
              <a:t>DIVERSIFICAÇÃO GLOBAL</a:t>
            </a:r>
          </a:p>
          <a:p>
            <a:endParaRPr lang="pt-BR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F73341-48B7-4B8F-85C3-7C6D66257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221457"/>
            <a:ext cx="9144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2200" b="1" dirty="0">
                <a:solidFill>
                  <a:schemeClr val="tx2">
                    <a:lumMod val="75000"/>
                  </a:schemeClr>
                </a:solidFill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97812995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>
            <a:extLst>
              <a:ext uri="{FF2B5EF4-FFF2-40B4-BE49-F238E27FC236}">
                <a16:creationId xmlns:a16="http://schemas.microsoft.com/office/drawing/2014/main" id="{5C0A8735-A918-4133-94E1-8521C8DC94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242048" y="7228332"/>
            <a:ext cx="2313432" cy="203133"/>
          </a:xfrm>
          <a:noFill/>
        </p:spPr>
        <p:txBody>
          <a:bodyPr/>
          <a:lstStyle>
            <a:lvl1pPr>
              <a:defRPr sz="132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17245" indent="-314325">
              <a:defRPr sz="132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251460">
              <a:defRPr sz="132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60220" indent="-251460">
              <a:defRPr sz="132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63140" indent="-251460">
              <a:defRPr sz="132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66060" indent="-251460" eaLnBrk="0" fontAlgn="base" hangingPunct="0">
              <a:spcBef>
                <a:spcPct val="0"/>
              </a:spcBef>
              <a:spcAft>
                <a:spcPct val="0"/>
              </a:spcAft>
              <a:defRPr sz="132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68980" indent="-251460" eaLnBrk="0" fontAlgn="base" hangingPunct="0">
              <a:spcBef>
                <a:spcPct val="0"/>
              </a:spcBef>
              <a:spcAft>
                <a:spcPct val="0"/>
              </a:spcAft>
              <a:defRPr sz="132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71900" indent="-251460" eaLnBrk="0" fontAlgn="base" hangingPunct="0">
              <a:spcBef>
                <a:spcPct val="0"/>
              </a:spcBef>
              <a:spcAft>
                <a:spcPct val="0"/>
              </a:spcAft>
              <a:defRPr sz="132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4820" indent="-251460" eaLnBrk="0" fontAlgn="base" hangingPunct="0">
              <a:spcBef>
                <a:spcPct val="0"/>
              </a:spcBef>
              <a:spcAft>
                <a:spcPct val="0"/>
              </a:spcAft>
              <a:defRPr sz="132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CC40D5-7248-44C0-B4F2-DC12ED55EF2F}" type="slidenum">
              <a:rPr lang="en-US" altLang="en-US">
                <a:solidFill>
                  <a:srgbClr val="FFFFFF"/>
                </a:solidFill>
              </a:rPr>
              <a:pPr/>
              <a:t>4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19" name="CaixaDeTexto 1">
            <a:extLst>
              <a:ext uri="{FF2B5EF4-FFF2-40B4-BE49-F238E27FC236}">
                <a16:creationId xmlns:a16="http://schemas.microsoft.com/office/drawing/2014/main" id="{0607943D-C648-4A6A-92FC-88B6001FD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9934" y="3290729"/>
            <a:ext cx="466248" cy="2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en-US" sz="1210"/>
              <a:t>*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FFF67C-8B83-44E8-978E-CA818CBDD53C}"/>
              </a:ext>
            </a:extLst>
          </p:cNvPr>
          <p:cNvSpPr txBox="1"/>
          <p:nvPr/>
        </p:nvSpPr>
        <p:spPr>
          <a:xfrm>
            <a:off x="7250610" y="7502326"/>
            <a:ext cx="2635658" cy="270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5" i="1" dirty="0"/>
              <a:t>Source: Quantum/ Towers/ Blackrock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11226F-08FB-459A-B3E4-CAB00BA3AA46}"/>
              </a:ext>
            </a:extLst>
          </p:cNvPr>
          <p:cNvSpPr/>
          <p:nvPr/>
        </p:nvSpPr>
        <p:spPr bwMode="auto">
          <a:xfrm>
            <a:off x="1783015" y="4880367"/>
            <a:ext cx="1234504" cy="31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83357" indent="-183357" algn="l" defTabSz="1005840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pt-BR" sz="154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6FABAF23-1EC8-4AF3-8319-B310851A7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221457"/>
            <a:ext cx="9144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2200" b="1" dirty="0">
                <a:solidFill>
                  <a:schemeClr val="tx2">
                    <a:lumMod val="75000"/>
                  </a:schemeClr>
                </a:solidFill>
              </a:rPr>
              <a:t>OVERVIEW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F24C9B-E36E-4698-8E13-B57DD03FF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63" y="2133600"/>
            <a:ext cx="4893997" cy="49844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CAEBC8D-F60F-4F46-B31B-045F3F69AF5B}"/>
              </a:ext>
            </a:extLst>
          </p:cNvPr>
          <p:cNvSpPr/>
          <p:nvPr/>
        </p:nvSpPr>
        <p:spPr>
          <a:xfrm>
            <a:off x="304800" y="2957547"/>
            <a:ext cx="3895943" cy="1975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C78356-2F54-4706-BE40-20C768F23EAB}"/>
              </a:ext>
            </a:extLst>
          </p:cNvPr>
          <p:cNvSpPr txBox="1"/>
          <p:nvPr/>
        </p:nvSpPr>
        <p:spPr>
          <a:xfrm>
            <a:off x="256949" y="958394"/>
            <a:ext cx="4460798" cy="88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40" b="1" dirty="0">
                <a:solidFill>
                  <a:schemeClr val="accent5">
                    <a:lumMod val="75000"/>
                  </a:schemeClr>
                </a:solidFill>
                <a:latin typeface="Arial Nova" panose="020B0604020202020204" pitchFamily="34" charset="0"/>
              </a:rPr>
              <a:t>TOTAL ASSET – PAÍS (EFPC)</a:t>
            </a:r>
          </a:p>
          <a:p>
            <a:endParaRPr lang="pt-BR" sz="1210" dirty="0">
              <a:solidFill>
                <a:schemeClr val="accent5">
                  <a:lumMod val="75000"/>
                </a:schemeClr>
              </a:solidFill>
              <a:latin typeface="Abadi" panose="020B0604020202020204" pitchFamily="34" charset="0"/>
            </a:endParaRPr>
          </a:p>
          <a:p>
            <a:pPr marL="377190" indent="-377190">
              <a:buFont typeface="Wingdings" panose="05000000000000000000" pitchFamily="2" charset="2"/>
              <a:buChar char="§"/>
            </a:pPr>
            <a:r>
              <a:rPr lang="pt-BR" sz="1210" dirty="0">
                <a:latin typeface="Arial Nova" panose="020B0504020202020204" pitchFamily="34" charset="0"/>
              </a:rPr>
              <a:t>Mercado local teve uma queda significativa, tendo a moeda como principal driver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726AC73-9B01-4201-A2E2-4CDE29D43D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04"/>
          <a:stretch/>
        </p:blipFill>
        <p:spPr>
          <a:xfrm>
            <a:off x="5310438" y="1789334"/>
            <a:ext cx="4747962" cy="2667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A6FDE22-CF9C-4049-8ED3-C921A2E6451F}"/>
              </a:ext>
            </a:extLst>
          </p:cNvPr>
          <p:cNvSpPr txBox="1"/>
          <p:nvPr/>
        </p:nvSpPr>
        <p:spPr>
          <a:xfrm>
            <a:off x="5317162" y="958394"/>
            <a:ext cx="4929901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40" b="1" dirty="0">
                <a:solidFill>
                  <a:schemeClr val="accent5">
                    <a:lumMod val="75000"/>
                  </a:schemeClr>
                </a:solidFill>
                <a:latin typeface="Arial Nova" panose="020B0604020202020204" pitchFamily="34" charset="0"/>
              </a:rPr>
              <a:t>CORRELAÇÃO/VOLATILIDADE:</a:t>
            </a:r>
          </a:p>
          <a:p>
            <a:endParaRPr lang="pt-BR" sz="1210" dirty="0">
              <a:solidFill>
                <a:schemeClr val="accent5">
                  <a:lumMod val="75000"/>
                </a:schemeClr>
              </a:solidFill>
              <a:latin typeface="Abadi" panose="020B0604020202020204" pitchFamily="34" charset="0"/>
            </a:endParaRPr>
          </a:p>
          <a:p>
            <a:pPr marL="117900" indent="-11790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LK Fort" panose="020B0503030202060203" pitchFamily="34" charset="0"/>
              </a:rPr>
              <a:t>97% dos benchmarks tem correlação menor que 0.5;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9C6003-C6AD-42A7-B036-23099CAE4F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5707" y="4555577"/>
            <a:ext cx="4747962" cy="23239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0D20E9-2C81-42DE-AA3F-3E02007EAF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9398" y="6914007"/>
            <a:ext cx="3219450" cy="6286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20EFABD-2587-4DC4-9488-C8FA328970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4419" y="6950418"/>
            <a:ext cx="2191417" cy="59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708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>
            <a:extLst>
              <a:ext uri="{FF2B5EF4-FFF2-40B4-BE49-F238E27FC236}">
                <a16:creationId xmlns:a16="http://schemas.microsoft.com/office/drawing/2014/main" id="{5C0A8735-A918-4133-94E1-8521C8DC94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242048" y="7228332"/>
            <a:ext cx="2313432" cy="203133"/>
          </a:xfrm>
          <a:noFill/>
        </p:spPr>
        <p:txBody>
          <a:bodyPr/>
          <a:lstStyle>
            <a:lvl1pPr>
              <a:defRPr sz="132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17245" indent="-314325">
              <a:defRPr sz="132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251460">
              <a:defRPr sz="132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60220" indent="-251460">
              <a:defRPr sz="132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63140" indent="-251460">
              <a:defRPr sz="132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66060" indent="-251460" eaLnBrk="0" fontAlgn="base" hangingPunct="0">
              <a:spcBef>
                <a:spcPct val="0"/>
              </a:spcBef>
              <a:spcAft>
                <a:spcPct val="0"/>
              </a:spcAft>
              <a:defRPr sz="132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68980" indent="-251460" eaLnBrk="0" fontAlgn="base" hangingPunct="0">
              <a:spcBef>
                <a:spcPct val="0"/>
              </a:spcBef>
              <a:spcAft>
                <a:spcPct val="0"/>
              </a:spcAft>
              <a:defRPr sz="132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71900" indent="-251460" eaLnBrk="0" fontAlgn="base" hangingPunct="0">
              <a:spcBef>
                <a:spcPct val="0"/>
              </a:spcBef>
              <a:spcAft>
                <a:spcPct val="0"/>
              </a:spcAft>
              <a:defRPr sz="132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4820" indent="-251460" eaLnBrk="0" fontAlgn="base" hangingPunct="0">
              <a:spcBef>
                <a:spcPct val="0"/>
              </a:spcBef>
              <a:spcAft>
                <a:spcPct val="0"/>
              </a:spcAft>
              <a:defRPr sz="132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CC40D5-7248-44C0-B4F2-DC12ED55EF2F}" type="slidenum">
              <a:rPr lang="en-US" altLang="en-US">
                <a:solidFill>
                  <a:srgbClr val="FFFFFF"/>
                </a:solidFill>
              </a:rPr>
              <a:pPr/>
              <a:t>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19" name="CaixaDeTexto 1">
            <a:extLst>
              <a:ext uri="{FF2B5EF4-FFF2-40B4-BE49-F238E27FC236}">
                <a16:creationId xmlns:a16="http://schemas.microsoft.com/office/drawing/2014/main" id="{0607943D-C648-4A6A-92FC-88B6001FD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9934" y="3290729"/>
            <a:ext cx="466248" cy="2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en-US" sz="1210"/>
              <a:t>*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E98FCC6-AAF0-463A-AAC5-425F152A7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54380" y="365760"/>
            <a:ext cx="10058400" cy="3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en-US" altLang="en-US" sz="242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03AA5F-DDD2-4B06-BDA0-90255840B7BF}"/>
              </a:ext>
            </a:extLst>
          </p:cNvPr>
          <p:cNvSpPr txBox="1"/>
          <p:nvPr/>
        </p:nvSpPr>
        <p:spPr>
          <a:xfrm>
            <a:off x="8179557" y="7365703"/>
            <a:ext cx="1252266" cy="270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5" i="1" dirty="0"/>
              <a:t>Fonte: Quantum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72B57F9F-CE42-4A25-A908-8C8AA7651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19" y="357903"/>
            <a:ext cx="10058400" cy="3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2420" b="1" dirty="0">
                <a:solidFill>
                  <a:schemeClr val="tx2">
                    <a:lumMod val="75000"/>
                  </a:schemeClr>
                </a:solidFill>
              </a:rPr>
              <a:t>BACKTEST PERFIS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0D036D-78E5-44BE-B800-0E1E81EEE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60" y="1886350"/>
            <a:ext cx="3933956" cy="16907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3F5AFA4-64D8-4466-9C32-35A5CD66EF4D}"/>
              </a:ext>
            </a:extLst>
          </p:cNvPr>
          <p:cNvSpPr txBox="1"/>
          <p:nvPr/>
        </p:nvSpPr>
        <p:spPr>
          <a:xfrm>
            <a:off x="117110" y="696558"/>
            <a:ext cx="492990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10" dirty="0">
              <a:solidFill>
                <a:schemeClr val="accent5">
                  <a:lumMod val="75000"/>
                </a:schemeClr>
              </a:solidFill>
              <a:latin typeface="Abadi" panose="020B0604020202020204" pitchFamily="34" charset="0"/>
            </a:endParaRPr>
          </a:p>
          <a:p>
            <a:pPr marL="188595" indent="-188595">
              <a:buFont typeface="Wingdings" panose="05000000000000000000" pitchFamily="2" charset="2"/>
              <a:buChar char="§"/>
            </a:pPr>
            <a:r>
              <a:rPr lang="pt-BR" sz="1210" dirty="0">
                <a:latin typeface="Arial Nova" panose="020B0504020202020204" pitchFamily="34" charset="0"/>
              </a:rPr>
              <a:t>Análise retorno &amp; risco para os perfis da Fundação IBM, de acordo com a alocação demonstrada na tabela abaixo: </a:t>
            </a:r>
          </a:p>
          <a:p>
            <a:pPr marL="188595" indent="-188595">
              <a:buFont typeface="Wingdings" panose="05000000000000000000" pitchFamily="2" charset="2"/>
              <a:buChar char="§"/>
            </a:pPr>
            <a:endParaRPr lang="pt-BR" sz="1210" dirty="0">
              <a:latin typeface="Arial Nova" panose="020B0504020202020204" pitchFamily="34" charset="0"/>
            </a:endParaRPr>
          </a:p>
          <a:p>
            <a:pPr marL="188595" indent="-188595">
              <a:buFont typeface="Wingdings" panose="05000000000000000000" pitchFamily="2" charset="2"/>
              <a:buChar char="§"/>
            </a:pPr>
            <a:r>
              <a:rPr lang="pt-BR" sz="1210" dirty="0">
                <a:latin typeface="Arial Nova" panose="020B0504020202020204" pitchFamily="34" charset="0"/>
              </a:rPr>
              <a:t>Descrição perfis: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8432993-B3F1-44AC-9768-EC7F53497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0" y="3880860"/>
            <a:ext cx="4929901" cy="26789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E58CEA6-2CDC-41CC-892B-A81BB45C67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9301" y="1087308"/>
            <a:ext cx="4550339" cy="31269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43920B5-0D0B-4D04-8DCA-21CA9AA153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302" y="4585291"/>
            <a:ext cx="4651461" cy="150876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8B7AD2-000A-4EF8-BF14-315A52201127}"/>
              </a:ext>
            </a:extLst>
          </p:cNvPr>
          <p:cNvCxnSpPr>
            <a:cxnSpLocks/>
          </p:cNvCxnSpPr>
          <p:nvPr/>
        </p:nvCxnSpPr>
        <p:spPr bwMode="auto">
          <a:xfrm>
            <a:off x="5196840" y="784860"/>
            <a:ext cx="0" cy="686015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F03CF51-30A4-482F-A257-39F1A671E73A}"/>
              </a:ext>
            </a:extLst>
          </p:cNvPr>
          <p:cNvSpPr txBox="1"/>
          <p:nvPr/>
        </p:nvSpPr>
        <p:spPr>
          <a:xfrm>
            <a:off x="117110" y="6412957"/>
            <a:ext cx="4929901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10" dirty="0">
              <a:latin typeface="Arial Nova" panose="020B0504020202020204" pitchFamily="34" charset="0"/>
            </a:endParaRPr>
          </a:p>
          <a:p>
            <a:r>
              <a:rPr lang="pt-BR" sz="1210" dirty="0">
                <a:latin typeface="Arial Nova" panose="020B0504020202020204" pitchFamily="34" charset="0"/>
              </a:rPr>
              <a:t>Observamos que no em todos os períodos &gt; de 12 meses a inclusão da estratégia internacional melhora de forma significativa o retorno e risco.</a:t>
            </a:r>
          </a:p>
        </p:txBody>
      </p:sp>
    </p:spTree>
    <p:extLst>
      <p:ext uri="{BB962C8B-B14F-4D97-AF65-F5344CB8AC3E}">
        <p14:creationId xmlns:p14="http://schemas.microsoft.com/office/powerpoint/2010/main" val="252696630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aixaDeTexto 1">
            <a:extLst>
              <a:ext uri="{FF2B5EF4-FFF2-40B4-BE49-F238E27FC236}">
                <a16:creationId xmlns:a16="http://schemas.microsoft.com/office/drawing/2014/main" id="{0607943D-C648-4A6A-92FC-88B6001FD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9934" y="3290729"/>
            <a:ext cx="466248" cy="2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en-US" sz="1210"/>
              <a:t>*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C24878DD-65C2-4035-8AA0-598F89854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221457"/>
            <a:ext cx="9144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2200" b="1" dirty="0">
                <a:solidFill>
                  <a:schemeClr val="tx2">
                    <a:lumMod val="75000"/>
                  </a:schemeClr>
                </a:solidFill>
              </a:rPr>
              <a:t>PERFIS DE INVESTIMENTO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89A13A-C4C1-4480-840A-C3D99C742D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096" y="3478703"/>
            <a:ext cx="1098366" cy="21916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09CC7A-0D6E-41B9-9C34-39544A18F8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238" y="3447053"/>
            <a:ext cx="1098367" cy="218656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4B67683-3923-4A19-8FA4-3F3D57F40D64}"/>
              </a:ext>
            </a:extLst>
          </p:cNvPr>
          <p:cNvGrpSpPr/>
          <p:nvPr/>
        </p:nvGrpSpPr>
        <p:grpSpPr>
          <a:xfrm>
            <a:off x="6403220" y="1738347"/>
            <a:ext cx="573222" cy="1775338"/>
            <a:chOff x="6589560" y="2713914"/>
            <a:chExt cx="517358" cy="1813232"/>
          </a:xfrm>
          <a:solidFill>
            <a:schemeClr val="accent3">
              <a:lumMod val="20000"/>
              <a:lumOff val="80000"/>
            </a:schemeClr>
          </a:solidFill>
        </p:grpSpPr>
        <p:cxnSp>
          <p:nvCxnSpPr>
            <p:cNvPr id="17" name="Conector reto 36">
              <a:extLst>
                <a:ext uri="{FF2B5EF4-FFF2-40B4-BE49-F238E27FC236}">
                  <a16:creationId xmlns:a16="http://schemas.microsoft.com/office/drawing/2014/main" id="{DD83F46D-EF50-4F83-9C15-1B195E2C6C82}"/>
                </a:ext>
              </a:extLst>
            </p:cNvPr>
            <p:cNvCxnSpPr>
              <a:cxnSpLocks/>
            </p:cNvCxnSpPr>
            <p:nvPr/>
          </p:nvCxnSpPr>
          <p:spPr>
            <a:xfrm>
              <a:off x="6848239" y="2713914"/>
              <a:ext cx="799" cy="1583766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row: Down 27">
              <a:extLst>
                <a:ext uri="{FF2B5EF4-FFF2-40B4-BE49-F238E27FC236}">
                  <a16:creationId xmlns:a16="http://schemas.microsoft.com/office/drawing/2014/main" id="{6FBBCEC3-F451-4982-9465-2939EBEEE8DE}"/>
                </a:ext>
              </a:extLst>
            </p:cNvPr>
            <p:cNvSpPr/>
            <p:nvPr/>
          </p:nvSpPr>
          <p:spPr>
            <a:xfrm>
              <a:off x="6589560" y="4061384"/>
              <a:ext cx="517358" cy="465762"/>
            </a:xfrm>
            <a:prstGeom prst="downArrow">
              <a:avLst/>
            </a:prstGeom>
            <a:grp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FA6E38B0-861E-4AA7-A74E-26AC719095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113" y="3447053"/>
            <a:ext cx="1010110" cy="201553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EA26DAB-323C-4A75-B39F-6E3AD05FA414}"/>
              </a:ext>
            </a:extLst>
          </p:cNvPr>
          <p:cNvGrpSpPr/>
          <p:nvPr/>
        </p:nvGrpSpPr>
        <p:grpSpPr>
          <a:xfrm>
            <a:off x="2328264" y="1216880"/>
            <a:ext cx="1339905" cy="2261823"/>
            <a:chOff x="2709014" y="2713914"/>
            <a:chExt cx="1311939" cy="1813232"/>
          </a:xfrm>
          <a:solidFill>
            <a:schemeClr val="accent1"/>
          </a:solidFill>
        </p:grpSpPr>
        <p:cxnSp>
          <p:nvCxnSpPr>
            <p:cNvPr id="21" name="Conector reto 34">
              <a:extLst>
                <a:ext uri="{FF2B5EF4-FFF2-40B4-BE49-F238E27FC236}">
                  <a16:creationId xmlns:a16="http://schemas.microsoft.com/office/drawing/2014/main" id="{25330F53-837E-4108-AECD-41EDC6B90ED5}"/>
                </a:ext>
              </a:extLst>
            </p:cNvPr>
            <p:cNvCxnSpPr>
              <a:cxnSpLocks/>
            </p:cNvCxnSpPr>
            <p:nvPr/>
          </p:nvCxnSpPr>
          <p:spPr>
            <a:xfrm>
              <a:off x="3413110" y="2713914"/>
              <a:ext cx="0" cy="1583766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968CABB-4585-40DA-BBA8-826D145E722A}"/>
                </a:ext>
              </a:extLst>
            </p:cNvPr>
            <p:cNvSpPr/>
            <p:nvPr/>
          </p:nvSpPr>
          <p:spPr>
            <a:xfrm>
              <a:off x="2709014" y="2713914"/>
              <a:ext cx="1311939" cy="1020006"/>
            </a:xfrm>
            <a:prstGeom prst="round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tx1"/>
                  </a:solidFill>
                </a:rPr>
                <a:t>SEM ALTERAÇÃO</a:t>
              </a:r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458C4A8B-9E81-4F80-9918-9298C82010CF}"/>
                </a:ext>
              </a:extLst>
            </p:cNvPr>
            <p:cNvSpPr/>
            <p:nvPr/>
          </p:nvSpPr>
          <p:spPr>
            <a:xfrm>
              <a:off x="3150425" y="4061384"/>
              <a:ext cx="517358" cy="465762"/>
            </a:xfrm>
            <a:prstGeom prst="downArrow">
              <a:avLst/>
            </a:prstGeom>
            <a:grp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C6D35357-38C2-4C91-882C-CBE7752F4C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68" y="3447053"/>
            <a:ext cx="1010110" cy="201553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9E63B18-754C-4EFA-9DAF-B7365BEF593A}"/>
              </a:ext>
            </a:extLst>
          </p:cNvPr>
          <p:cNvGrpSpPr/>
          <p:nvPr/>
        </p:nvGrpSpPr>
        <p:grpSpPr>
          <a:xfrm>
            <a:off x="742001" y="1216881"/>
            <a:ext cx="1339905" cy="2261823"/>
            <a:chOff x="928341" y="2192448"/>
            <a:chExt cx="1311939" cy="2334698"/>
          </a:xfrm>
          <a:solidFill>
            <a:schemeClr val="accent1"/>
          </a:solidFill>
        </p:grpSpPr>
        <p:cxnSp>
          <p:nvCxnSpPr>
            <p:cNvPr id="26" name="Conector reto 5">
              <a:extLst>
                <a:ext uri="{FF2B5EF4-FFF2-40B4-BE49-F238E27FC236}">
                  <a16:creationId xmlns:a16="http://schemas.microsoft.com/office/drawing/2014/main" id="{4CFD7BFA-555B-4230-92BC-95A30214BB70}"/>
                </a:ext>
              </a:extLst>
            </p:cNvPr>
            <p:cNvCxnSpPr>
              <a:cxnSpLocks/>
              <a:stCxn id="27" idx="0"/>
            </p:cNvCxnSpPr>
            <p:nvPr/>
          </p:nvCxnSpPr>
          <p:spPr>
            <a:xfrm>
              <a:off x="1584311" y="2192448"/>
              <a:ext cx="0" cy="2105232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7AC6EDC-3077-4803-85D2-64DCD48AAC4C}"/>
                </a:ext>
              </a:extLst>
            </p:cNvPr>
            <p:cNvSpPr/>
            <p:nvPr/>
          </p:nvSpPr>
          <p:spPr>
            <a:xfrm>
              <a:off x="928341" y="2192448"/>
              <a:ext cx="1311939" cy="1300928"/>
            </a:xfrm>
            <a:prstGeom prst="round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tx1"/>
                  </a:solidFill>
                </a:rPr>
                <a:t>SEM ALTERAÇÃO</a:t>
              </a:r>
            </a:p>
          </p:txBody>
        </p:sp>
        <p:sp>
          <p:nvSpPr>
            <p:cNvPr id="28" name="Arrow: Down 27">
              <a:extLst>
                <a:ext uri="{FF2B5EF4-FFF2-40B4-BE49-F238E27FC236}">
                  <a16:creationId xmlns:a16="http://schemas.microsoft.com/office/drawing/2014/main" id="{3E94658F-FFED-44B8-93B7-7894727E6322}"/>
                </a:ext>
              </a:extLst>
            </p:cNvPr>
            <p:cNvSpPr/>
            <p:nvPr/>
          </p:nvSpPr>
          <p:spPr>
            <a:xfrm>
              <a:off x="1325631" y="4061384"/>
              <a:ext cx="517358" cy="465762"/>
            </a:xfrm>
            <a:prstGeom prst="downArrow">
              <a:avLst/>
            </a:prstGeom>
            <a:grp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A7F35A7-9833-4F0C-9BB2-23C8AACEC6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379" y="3429998"/>
            <a:ext cx="1098367" cy="219163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D9A61D0F-B1EB-4446-9029-430B5406E348}"/>
              </a:ext>
            </a:extLst>
          </p:cNvPr>
          <p:cNvGrpSpPr/>
          <p:nvPr/>
        </p:nvGrpSpPr>
        <p:grpSpPr>
          <a:xfrm>
            <a:off x="3984302" y="1199826"/>
            <a:ext cx="1604419" cy="2319372"/>
            <a:chOff x="4489687" y="2192448"/>
            <a:chExt cx="1444702" cy="2334698"/>
          </a:xfrm>
          <a:solidFill>
            <a:schemeClr val="accent3">
              <a:lumMod val="20000"/>
              <a:lumOff val="80000"/>
            </a:schemeClr>
          </a:solidFill>
        </p:grpSpPr>
        <p:cxnSp>
          <p:nvCxnSpPr>
            <p:cNvPr id="31" name="Conector reto 35">
              <a:extLst>
                <a:ext uri="{FF2B5EF4-FFF2-40B4-BE49-F238E27FC236}">
                  <a16:creationId xmlns:a16="http://schemas.microsoft.com/office/drawing/2014/main" id="{49F75FD5-4DBD-407A-8651-0D78201CA263}"/>
                </a:ext>
              </a:extLst>
            </p:cNvPr>
            <p:cNvCxnSpPr>
              <a:cxnSpLocks/>
            </p:cNvCxnSpPr>
            <p:nvPr/>
          </p:nvCxnSpPr>
          <p:spPr>
            <a:xfrm>
              <a:off x="5186492" y="3493376"/>
              <a:ext cx="0" cy="80430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16479EA-E1EC-4BD8-AE4D-CB8F29F19072}"/>
                </a:ext>
              </a:extLst>
            </p:cNvPr>
            <p:cNvSpPr/>
            <p:nvPr/>
          </p:nvSpPr>
          <p:spPr>
            <a:xfrm>
              <a:off x="4489687" y="2192448"/>
              <a:ext cx="1444702" cy="1300928"/>
            </a:xfrm>
            <a:prstGeom prst="round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tx1"/>
                  </a:solidFill>
                </a:rPr>
                <a:t>EXPOSIÇÃO EM INTERNACIONAL  DE 10% PARA 15%</a:t>
              </a:r>
            </a:p>
          </p:txBody>
        </p:sp>
        <p:sp>
          <p:nvSpPr>
            <p:cNvPr id="33" name="Arrow: Down 27">
              <a:extLst>
                <a:ext uri="{FF2B5EF4-FFF2-40B4-BE49-F238E27FC236}">
                  <a16:creationId xmlns:a16="http://schemas.microsoft.com/office/drawing/2014/main" id="{515AA331-B6F8-4739-A18F-FFC8C82C67BD}"/>
                </a:ext>
              </a:extLst>
            </p:cNvPr>
            <p:cNvSpPr/>
            <p:nvPr/>
          </p:nvSpPr>
          <p:spPr>
            <a:xfrm>
              <a:off x="4931358" y="4061384"/>
              <a:ext cx="517358" cy="465762"/>
            </a:xfrm>
            <a:prstGeom prst="downArrow">
              <a:avLst/>
            </a:prstGeom>
            <a:grp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D3A9D09-4CA2-4C88-9B72-DF1DDEB9D202}"/>
              </a:ext>
            </a:extLst>
          </p:cNvPr>
          <p:cNvSpPr/>
          <p:nvPr/>
        </p:nvSpPr>
        <p:spPr>
          <a:xfrm>
            <a:off x="5914420" y="1216881"/>
            <a:ext cx="1600703" cy="127374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EXPOSIÇÃO EM INTERNACIONAL  DE 10% PARA 20%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32185-36CE-4B39-968E-A0068C19FF58}"/>
              </a:ext>
            </a:extLst>
          </p:cNvPr>
          <p:cNvGrpSpPr/>
          <p:nvPr/>
        </p:nvGrpSpPr>
        <p:grpSpPr>
          <a:xfrm>
            <a:off x="8314803" y="1772751"/>
            <a:ext cx="574552" cy="1729049"/>
            <a:chOff x="6589560" y="2713914"/>
            <a:chExt cx="517358" cy="1813232"/>
          </a:xfrm>
          <a:solidFill>
            <a:schemeClr val="accent3">
              <a:lumMod val="20000"/>
              <a:lumOff val="80000"/>
            </a:schemeClr>
          </a:solidFill>
        </p:grpSpPr>
        <p:cxnSp>
          <p:nvCxnSpPr>
            <p:cNvPr id="36" name="Conector reto 36">
              <a:extLst>
                <a:ext uri="{FF2B5EF4-FFF2-40B4-BE49-F238E27FC236}">
                  <a16:creationId xmlns:a16="http://schemas.microsoft.com/office/drawing/2014/main" id="{87AABFCA-EF68-4D01-AB58-07DC33D10341}"/>
                </a:ext>
              </a:extLst>
            </p:cNvPr>
            <p:cNvCxnSpPr>
              <a:cxnSpLocks/>
            </p:cNvCxnSpPr>
            <p:nvPr/>
          </p:nvCxnSpPr>
          <p:spPr>
            <a:xfrm>
              <a:off x="6848239" y="2713914"/>
              <a:ext cx="799" cy="1583766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Arrow: Down 27">
              <a:extLst>
                <a:ext uri="{FF2B5EF4-FFF2-40B4-BE49-F238E27FC236}">
                  <a16:creationId xmlns:a16="http://schemas.microsoft.com/office/drawing/2014/main" id="{D3A602AE-4B04-4E44-B360-CB5F090FA04A}"/>
                </a:ext>
              </a:extLst>
            </p:cNvPr>
            <p:cNvSpPr/>
            <p:nvPr/>
          </p:nvSpPr>
          <p:spPr>
            <a:xfrm>
              <a:off x="6589560" y="4061384"/>
              <a:ext cx="517358" cy="465762"/>
            </a:xfrm>
            <a:prstGeom prst="downArrow">
              <a:avLst/>
            </a:prstGeom>
            <a:grp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6E39259-0DEE-4D84-8C40-076119CE742C}"/>
              </a:ext>
            </a:extLst>
          </p:cNvPr>
          <p:cNvSpPr/>
          <p:nvPr/>
        </p:nvSpPr>
        <p:spPr>
          <a:xfrm>
            <a:off x="7773525" y="1216882"/>
            <a:ext cx="1604417" cy="12405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EXPOSIÇÃO EM INTERNACIONAL  DE 10% PARA 20%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71E0309-ABB9-441C-8034-9D3B1319E5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9527" y="5642787"/>
            <a:ext cx="3693026" cy="209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79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1590</TotalTime>
  <Words>177</Words>
  <Application>Microsoft Office PowerPoint</Application>
  <PresentationFormat>Custom</PresentationFormat>
  <Paragraphs>46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Abadi</vt:lpstr>
      <vt:lpstr>Arial</vt:lpstr>
      <vt:lpstr>Arial Nova</vt:lpstr>
      <vt:lpstr>BLK Fort</vt:lpstr>
      <vt:lpstr>Calibri</vt:lpstr>
      <vt:lpstr>Wingdings</vt:lpstr>
      <vt:lpstr>Office Theme</vt:lpstr>
      <vt:lpstr>Diversificação Brazil – BDR Fund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Global Markets Update</dc:title>
  <dc:creator>I02274754</dc:creator>
  <cp:lastModifiedBy>Patricia Mendonca Cardoso</cp:lastModifiedBy>
  <cp:revision>53</cp:revision>
  <dcterms:created xsi:type="dcterms:W3CDTF">2022-07-21T20:25:53Z</dcterms:created>
  <dcterms:modified xsi:type="dcterms:W3CDTF">2022-08-19T12:39:51Z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2022-06-23T00:00:00Z</vt:filetime>
  </property>
  <property fmtid="{D5CDD505-2E9C-101B-9397-08002B2CF9AE}" pid="3" name="LastSaved">
    <vt:filetime>2022-07-21T00:00:00Z</vt:filetime>
  </property>
  <property fmtid="{D5CDD505-2E9C-101B-9397-08002B2CF9AE}" pid="4" name="Producer">
    <vt:lpwstr>Microsoft: Print To PDF</vt:lpwstr>
  </property>
</Properties>
</file>