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448" r:id="rId3"/>
    <p:sldId id="495" r:id="rId4"/>
    <p:sldId id="535" r:id="rId5"/>
    <p:sldId id="531" r:id="rId6"/>
    <p:sldId id="530" r:id="rId7"/>
    <p:sldId id="533" r:id="rId8"/>
    <p:sldId id="532" r:id="rId9"/>
    <p:sldId id="519" r:id="rId10"/>
    <p:sldId id="526" r:id="rId11"/>
    <p:sldId id="521" r:id="rId12"/>
    <p:sldId id="527" r:id="rId13"/>
    <p:sldId id="534" r:id="rId14"/>
    <p:sldId id="430" r:id="rId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E7E21C-383E-6DC3-56F2-994659E3F7FA}" name="Dias, Katia (K)" initials="DK(" userId="S::ND71360@DOW.COM::f1b6dd12-5f30-4bcc-b406-9465d0cd219c" providerId="AD"/>
  <p188:author id="{E859F678-655C-7524-16D7-E26740D830E4}" name="Saraiva, Fabio (F)" initials="FS" userId="S::NB94396@DOW.COM::3d23029f-0008-4e36-82cb-3168a6e506a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901"/>
    <a:srgbClr val="262B88"/>
    <a:srgbClr val="01043E"/>
    <a:srgbClr val="EE5D0F"/>
    <a:srgbClr val="24B3C7"/>
    <a:srgbClr val="7357CF"/>
    <a:srgbClr val="F6F6F6"/>
    <a:srgbClr val="325CA6"/>
    <a:srgbClr val="A6A6A6"/>
    <a:srgbClr val="E345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0" autoAdjust="0"/>
  </p:normalViewPr>
  <p:slideViewPr>
    <p:cSldViewPr>
      <p:cViewPr varScale="1">
        <p:scale>
          <a:sx n="65" d="100"/>
          <a:sy n="65" d="100"/>
        </p:scale>
        <p:origin x="96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a Grecco" userId="5662dbd2445279ba" providerId="LiveId" clId="{0FAC5998-6100-4954-87D8-5D8BB3FA9155}"/>
    <pc:docChg chg="undo custSel modSld">
      <pc:chgData name="Renata Grecco" userId="5662dbd2445279ba" providerId="LiveId" clId="{0FAC5998-6100-4954-87D8-5D8BB3FA9155}" dt="2024-09-11T14:06:22.527" v="55" actId="20577"/>
      <pc:docMkLst>
        <pc:docMk/>
      </pc:docMkLst>
      <pc:sldChg chg="modSp mod">
        <pc:chgData name="Renata Grecco" userId="5662dbd2445279ba" providerId="LiveId" clId="{0FAC5998-6100-4954-87D8-5D8BB3FA9155}" dt="2024-09-11T14:06:22.527" v="55" actId="20577"/>
        <pc:sldMkLst>
          <pc:docMk/>
          <pc:sldMk cId="0" sldId="256"/>
        </pc:sldMkLst>
        <pc:spChg chg="mod">
          <ac:chgData name="Renata Grecco" userId="5662dbd2445279ba" providerId="LiveId" clId="{0FAC5998-6100-4954-87D8-5D8BB3FA9155}" dt="2024-09-11T14:06:22.527" v="55" actId="20577"/>
          <ac:spMkLst>
            <pc:docMk/>
            <pc:sldMk cId="0" sldId="256"/>
            <ac:spMk id="18" creationId="{FC648487-BB67-219B-8E08-A584C1AD4B0B}"/>
          </ac:spMkLst>
        </pc:spChg>
      </pc:sldChg>
      <pc:sldChg chg="delSp modSp mod">
        <pc:chgData name="Renata Grecco" userId="5662dbd2445279ba" providerId="LiveId" clId="{0FAC5998-6100-4954-87D8-5D8BB3FA9155}" dt="2024-09-11T14:06:07.658" v="41" actId="1076"/>
        <pc:sldMkLst>
          <pc:docMk/>
          <pc:sldMk cId="2763967940" sldId="532"/>
        </pc:sldMkLst>
        <pc:spChg chg="del">
          <ac:chgData name="Renata Grecco" userId="5662dbd2445279ba" providerId="LiveId" clId="{0FAC5998-6100-4954-87D8-5D8BB3FA9155}" dt="2024-09-11T14:05:28.321" v="30" actId="478"/>
          <ac:spMkLst>
            <pc:docMk/>
            <pc:sldMk cId="2763967940" sldId="532"/>
            <ac:spMk id="2" creationId="{E084C4CA-3393-B70E-DF37-A572EE1FA12A}"/>
          </ac:spMkLst>
        </pc:spChg>
        <pc:spChg chg="del">
          <ac:chgData name="Renata Grecco" userId="5662dbd2445279ba" providerId="LiveId" clId="{0FAC5998-6100-4954-87D8-5D8BB3FA9155}" dt="2024-09-11T14:05:28.321" v="30" actId="478"/>
          <ac:spMkLst>
            <pc:docMk/>
            <pc:sldMk cId="2763967940" sldId="532"/>
            <ac:spMk id="4" creationId="{16ECA28B-CBD7-BB24-70DD-84917E0AE2E5}"/>
          </ac:spMkLst>
        </pc:spChg>
        <pc:spChg chg="del">
          <ac:chgData name="Renata Grecco" userId="5662dbd2445279ba" providerId="LiveId" clId="{0FAC5998-6100-4954-87D8-5D8BB3FA9155}" dt="2024-09-11T14:05:28.321" v="30" actId="478"/>
          <ac:spMkLst>
            <pc:docMk/>
            <pc:sldMk cId="2763967940" sldId="532"/>
            <ac:spMk id="5" creationId="{7758D49D-8811-1D12-3672-3BF7DAAE884D}"/>
          </ac:spMkLst>
        </pc:spChg>
        <pc:spChg chg="mod">
          <ac:chgData name="Renata Grecco" userId="5662dbd2445279ba" providerId="LiveId" clId="{0FAC5998-6100-4954-87D8-5D8BB3FA9155}" dt="2024-09-11T14:06:07.658" v="41" actId="1076"/>
          <ac:spMkLst>
            <pc:docMk/>
            <pc:sldMk cId="2763967940" sldId="532"/>
            <ac:spMk id="10" creationId="{356775BC-DF53-0C82-C8C2-33CD51D02090}"/>
          </ac:spMkLst>
        </pc:spChg>
        <pc:spChg chg="mod">
          <ac:chgData name="Renata Grecco" userId="5662dbd2445279ba" providerId="LiveId" clId="{0FAC5998-6100-4954-87D8-5D8BB3FA9155}" dt="2024-09-11T14:06:07.658" v="41" actId="1076"/>
          <ac:spMkLst>
            <pc:docMk/>
            <pc:sldMk cId="2763967940" sldId="532"/>
            <ac:spMk id="11" creationId="{D0F5F4F3-F9EF-F851-9FF0-AC0294A07FF4}"/>
          </ac:spMkLst>
        </pc:spChg>
        <pc:spChg chg="mod">
          <ac:chgData name="Renata Grecco" userId="5662dbd2445279ba" providerId="LiveId" clId="{0FAC5998-6100-4954-87D8-5D8BB3FA9155}" dt="2024-09-11T14:06:07.658" v="41" actId="1076"/>
          <ac:spMkLst>
            <pc:docMk/>
            <pc:sldMk cId="2763967940" sldId="532"/>
            <ac:spMk id="12" creationId="{DEB2CFDE-8F9E-7CE2-CA70-179A68789A24}"/>
          </ac:spMkLst>
        </pc:spChg>
        <pc:spChg chg="mod">
          <ac:chgData name="Renata Grecco" userId="5662dbd2445279ba" providerId="LiveId" clId="{0FAC5998-6100-4954-87D8-5D8BB3FA9155}" dt="2024-09-11T14:06:07.658" v="41" actId="1076"/>
          <ac:spMkLst>
            <pc:docMk/>
            <pc:sldMk cId="2763967940" sldId="532"/>
            <ac:spMk id="13" creationId="{46311039-6B9C-62B3-23F9-105AE5C2F754}"/>
          </ac:spMkLst>
        </pc:spChg>
        <pc:spChg chg="mod">
          <ac:chgData name="Renata Grecco" userId="5662dbd2445279ba" providerId="LiveId" clId="{0FAC5998-6100-4954-87D8-5D8BB3FA9155}" dt="2024-09-11T14:06:07.658" v="41" actId="1076"/>
          <ac:spMkLst>
            <pc:docMk/>
            <pc:sldMk cId="2763967940" sldId="532"/>
            <ac:spMk id="14" creationId="{B140D835-A03B-CC91-9531-F348CCB0B537}"/>
          </ac:spMkLst>
        </pc:spChg>
        <pc:spChg chg="mod">
          <ac:chgData name="Renata Grecco" userId="5662dbd2445279ba" providerId="LiveId" clId="{0FAC5998-6100-4954-87D8-5D8BB3FA9155}" dt="2024-09-11T14:06:07.658" v="41" actId="1076"/>
          <ac:spMkLst>
            <pc:docMk/>
            <pc:sldMk cId="2763967940" sldId="532"/>
            <ac:spMk id="15" creationId="{74FC875D-E71A-016F-6A49-0E066E96B7C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62B96-96B2-4A0D-BD30-7420CD8C2A08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25ACE-7025-4A74-8D57-F6FDC78AB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52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54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646165" y="6663563"/>
            <a:ext cx="900429" cy="15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dirty="0"/>
              <a:t>General</a:t>
            </a:r>
            <a:r>
              <a:rPr spc="-55" dirty="0"/>
              <a:t> </a:t>
            </a:r>
            <a:r>
              <a:rPr spc="-10" dirty="0"/>
              <a:t>Business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4517" y="626490"/>
            <a:ext cx="4592955" cy="830997"/>
          </a:xfrm>
        </p:spPr>
        <p:txBody>
          <a:bodyPr lIns="0" tIns="0" rIns="0" bIns="0"/>
          <a:lstStyle>
            <a:lvl1pPr algn="l">
              <a:defRPr sz="54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646165" y="6663563"/>
            <a:ext cx="900429" cy="15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dirty="0"/>
              <a:t>General</a:t>
            </a:r>
            <a:r>
              <a:rPr spc="-55" dirty="0"/>
              <a:t> </a:t>
            </a:r>
            <a:r>
              <a:rPr spc="-10" dirty="0"/>
              <a:t>Business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5646165" y="6663563"/>
            <a:ext cx="900429" cy="15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dirty="0"/>
              <a:t>General</a:t>
            </a:r>
            <a:r>
              <a:rPr spc="-55" dirty="0"/>
              <a:t> </a:t>
            </a:r>
            <a:r>
              <a:rPr spc="-10" dirty="0"/>
              <a:t>Business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5646165" y="6663563"/>
            <a:ext cx="900429" cy="15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dirty="0"/>
              <a:t>General</a:t>
            </a:r>
            <a:r>
              <a:rPr spc="-55" dirty="0"/>
              <a:t> </a:t>
            </a:r>
            <a:r>
              <a:rPr spc="-10" dirty="0"/>
              <a:t>Business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83D4056C-77A5-4109-95D1-A48AEA9E93DD}" type="datetimeFigureOut">
              <a:rPr lang="es-AR" smtClean="0"/>
              <a:pPr/>
              <a:t>11/9/2024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E2F15C35-0BD4-43CB-83C0-BA1FEAB3AF0F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1180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, Aplicativo&#10;&#10;Descrição gerada automaticamente">
            <a:extLst>
              <a:ext uri="{FF2B5EF4-FFF2-40B4-BE49-F238E27FC236}">
                <a16:creationId xmlns:a16="http://schemas.microsoft.com/office/drawing/2014/main" id="{8A5BC2CB-6AA3-E2F5-0C1F-02B22FA81B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200" y="491087"/>
            <a:ext cx="609168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55867" y="1619758"/>
            <a:ext cx="5472430" cy="3823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7" r:id="rId5"/>
  </p:sldLayoutIdLst>
  <p:txStyles>
    <p:titleStyle>
      <a:lvl1pPr>
        <a:defRPr b="0">
          <a:solidFill>
            <a:srgbClr val="262B88"/>
          </a:solidFill>
          <a:latin typeface="Verdana Pro" panose="020B060403050404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undacaoibm.com.br/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Padrão do plano de fundo&#10;&#10;Descrição gerada automaticamente">
            <a:extLst>
              <a:ext uri="{FF2B5EF4-FFF2-40B4-BE49-F238E27FC236}">
                <a16:creationId xmlns:a16="http://schemas.microsoft.com/office/drawing/2014/main" id="{37F2AF4E-E5B8-190B-8379-5FFA2AEF1E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85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35" t="5844" r="35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ED28C540-2F50-24D6-864E-4DA114705EFF}"/>
              </a:ext>
            </a:extLst>
          </p:cNvPr>
          <p:cNvSpPr/>
          <p:nvPr/>
        </p:nvSpPr>
        <p:spPr>
          <a:xfrm>
            <a:off x="5105399" y="3851085"/>
            <a:ext cx="7113639" cy="2092515"/>
          </a:xfrm>
          <a:prstGeom prst="rect">
            <a:avLst/>
          </a:prstGeom>
          <a:solidFill>
            <a:srgbClr val="FE99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93BA19F-9422-34A6-799F-2B099E1DA591}"/>
              </a:ext>
            </a:extLst>
          </p:cNvPr>
          <p:cNvSpPr/>
          <p:nvPr/>
        </p:nvSpPr>
        <p:spPr>
          <a:xfrm>
            <a:off x="0" y="187514"/>
            <a:ext cx="12192000" cy="1088663"/>
          </a:xfrm>
          <a:prstGeom prst="rect">
            <a:avLst/>
          </a:prstGeom>
          <a:gradFill>
            <a:gsLst>
              <a:gs pos="0">
                <a:srgbClr val="FFFFFF"/>
              </a:gs>
              <a:gs pos="35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C648487-BB67-219B-8E08-A584C1AD4B0B}"/>
              </a:ext>
            </a:extLst>
          </p:cNvPr>
          <p:cNvSpPr txBox="1"/>
          <p:nvPr/>
        </p:nvSpPr>
        <p:spPr>
          <a:xfrm>
            <a:off x="6329515" y="5240893"/>
            <a:ext cx="3346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>
                <a:solidFill>
                  <a:schemeClr val="bg1"/>
                </a:solidFill>
                <a:latin typeface="+mj-lt"/>
              </a:rPr>
              <a:t>setembro</a:t>
            </a:r>
            <a:r>
              <a:rPr lang="pt-BR" sz="2800" dirty="0">
                <a:solidFill>
                  <a:schemeClr val="bg1"/>
                </a:solidFill>
                <a:latin typeface="+mj-lt"/>
              </a:rPr>
              <a:t>/2024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D3F5CA0-45F9-239D-2CAD-D0A7FC7833E7}"/>
              </a:ext>
            </a:extLst>
          </p:cNvPr>
          <p:cNvSpPr txBox="1"/>
          <p:nvPr/>
        </p:nvSpPr>
        <p:spPr>
          <a:xfrm>
            <a:off x="6324600" y="4036929"/>
            <a:ext cx="57322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" panose="020B0604030504040204" pitchFamily="34" charset="0"/>
              </a:rPr>
              <a:t>Aspectos tributários</a:t>
            </a:r>
          </a:p>
          <a:p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" panose="020B0604030504040204" pitchFamily="34" charset="0"/>
              </a:rPr>
              <a:t>Plano de Benefícios de Contribuição Definida da IBM Brasil (CD)</a:t>
            </a:r>
          </a:p>
        </p:txBody>
      </p:sp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F926B66D-32E3-F7EB-215F-C0E2503B11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038" y="533400"/>
            <a:ext cx="6393425" cy="6314768"/>
          </a:xfrm>
          <a:prstGeom prst="rect">
            <a:avLst/>
          </a:prstGeom>
        </p:spPr>
      </p:pic>
      <p:pic>
        <p:nvPicPr>
          <p:cNvPr id="5" name="Imagem 4" descr="Leão com a boca aberta&#10;&#10;Descrição gerada automaticamente">
            <a:extLst>
              <a:ext uri="{FF2B5EF4-FFF2-40B4-BE49-F238E27FC236}">
                <a16:creationId xmlns:a16="http://schemas.microsoft.com/office/drawing/2014/main" id="{D4D57609-25CB-3CC6-98F7-138DD85035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8251" y="1492044"/>
            <a:ext cx="4393103" cy="5410200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883B217B-2783-090C-DB04-A75CB874D0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299" y="247016"/>
            <a:ext cx="1866899" cy="9147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3A32E923-0634-D633-120E-33376774688F}"/>
              </a:ext>
            </a:extLst>
          </p:cNvPr>
          <p:cNvSpPr/>
          <p:nvPr/>
        </p:nvSpPr>
        <p:spPr>
          <a:xfrm>
            <a:off x="6248400" y="5075938"/>
            <a:ext cx="5943600" cy="1553462"/>
          </a:xfrm>
          <a:prstGeom prst="rect">
            <a:avLst/>
          </a:prstGeom>
          <a:solidFill>
            <a:srgbClr val="C8C6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1EBC262-B0AB-8835-F3F8-70EFC4C08E20}"/>
              </a:ext>
            </a:extLst>
          </p:cNvPr>
          <p:cNvSpPr txBox="1">
            <a:spLocks/>
          </p:cNvSpPr>
          <p:nvPr/>
        </p:nvSpPr>
        <p:spPr>
          <a:xfrm>
            <a:off x="609600" y="1899974"/>
            <a:ext cx="3899702" cy="517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sz="2400" cap="all" dirty="0">
                <a:solidFill>
                  <a:srgbClr val="262B88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Regime Progressivo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D668099-A3F9-1BFD-32BE-DC4610BD3ADA}"/>
              </a:ext>
            </a:extLst>
          </p:cNvPr>
          <p:cNvSpPr txBox="1"/>
          <p:nvPr/>
        </p:nvSpPr>
        <p:spPr>
          <a:xfrm>
            <a:off x="5552058" y="2180704"/>
            <a:ext cx="310666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b="0" i="0" dirty="0">
                <a:solidFill>
                  <a:srgbClr val="262B8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 de resgate </a:t>
            </a:r>
            <a:r>
              <a:rPr lang="pt-BR" b="1" i="0" dirty="0">
                <a:solidFill>
                  <a:srgbClr val="262B8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R$2.000</a:t>
            </a:r>
          </a:p>
          <a:p>
            <a:pPr marL="285750" indent="-285750" algn="l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Alíquota aplicável: </a:t>
            </a:r>
            <a:r>
              <a:rPr lang="pt-BR" b="1" dirty="0">
                <a:solidFill>
                  <a:srgbClr val="E345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0%</a:t>
            </a:r>
          </a:p>
          <a:p>
            <a:pPr algn="l">
              <a:spcAft>
                <a:spcPts val="600"/>
              </a:spcAft>
            </a:pPr>
            <a:r>
              <a:rPr lang="pt-BR" sz="14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Cobrança imediata: 15% de antecipação do IR. Ajuste na declaração </a:t>
            </a:r>
            <a:endParaRPr lang="pt-BR" sz="1400" b="0" i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8AB8FDB-2819-32EB-416A-8F99F183FBDF}"/>
              </a:ext>
            </a:extLst>
          </p:cNvPr>
          <p:cNvSpPr txBox="1"/>
          <p:nvPr/>
        </p:nvSpPr>
        <p:spPr>
          <a:xfrm>
            <a:off x="6451600" y="5122610"/>
            <a:ext cx="53594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Em qualquer resgate será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descontado imediatamente  </a:t>
            </a:r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15%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título de </a:t>
            </a:r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adiantamento do IR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pt-BR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declaração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será feito o ajuste, considerando todos os recebimentos e pagamentos do ano, podendo gerar restituição ou pagamento de IR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EA5080E-40A5-656C-F972-04A5DC6BDBF2}"/>
              </a:ext>
            </a:extLst>
          </p:cNvPr>
          <p:cNvSpPr txBox="1"/>
          <p:nvPr/>
        </p:nvSpPr>
        <p:spPr>
          <a:xfrm>
            <a:off x="5552058" y="3693752"/>
            <a:ext cx="310666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b="0" i="0" dirty="0">
                <a:solidFill>
                  <a:srgbClr val="262B8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 de resgate </a:t>
            </a:r>
            <a:r>
              <a:rPr lang="pt-BR" b="1" i="0" dirty="0">
                <a:solidFill>
                  <a:srgbClr val="262B8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R$</a:t>
            </a:r>
            <a:r>
              <a:rPr lang="pt-BR" b="1" dirty="0">
                <a:solidFill>
                  <a:srgbClr val="262B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pt-BR" b="1" i="0" dirty="0">
                <a:solidFill>
                  <a:srgbClr val="262B8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.000</a:t>
            </a:r>
          </a:p>
          <a:p>
            <a:pPr marL="285750" indent="-285750" algn="l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Alíquota aplicável : </a:t>
            </a:r>
            <a:r>
              <a:rPr lang="pt-BR" b="1" dirty="0">
                <a:solidFill>
                  <a:srgbClr val="E345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15%</a:t>
            </a:r>
          </a:p>
          <a:p>
            <a:pPr algn="l">
              <a:spcAft>
                <a:spcPts val="600"/>
              </a:spcAft>
            </a:pPr>
            <a:r>
              <a:rPr lang="pt-BR" sz="14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Cobrança imediata: 15% de antecipação do IR. Ajuste na declaração </a:t>
            </a:r>
            <a:endParaRPr lang="pt-BR" sz="1400" b="0" i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Group 177">
            <a:extLst>
              <a:ext uri="{FF2B5EF4-FFF2-40B4-BE49-F238E27FC236}">
                <a16:creationId xmlns:a16="http://schemas.microsoft.com/office/drawing/2014/main" id="{32824045-1FF5-4C1A-6DA5-1A07CBDCD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744754"/>
              </p:ext>
            </p:extLst>
          </p:nvPr>
        </p:nvGraphicFramePr>
        <p:xfrm>
          <a:off x="703943" y="2483682"/>
          <a:ext cx="3899702" cy="263892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58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1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RENDIMENTOS</a:t>
                      </a:r>
                      <a:br>
                        <a:rPr kumimoji="0" lang="pt-BR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pt-BR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LÍQUIDOS MENSAIS (R$) 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613" marR="49613" marT="33076" marB="33076" anchor="ctr" horzOverflow="overflow">
                    <a:lnL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B8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ALÍQUOTA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613" marR="49613" marT="33076" marB="33076"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B8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DEDUZIR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49613" marR="49613" marT="33076" marB="33076"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B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Até R$ 2.259,20</a:t>
                      </a:r>
                    </a:p>
                  </a:txBody>
                  <a:tcPr marL="49613" marR="49613" marT="33076" marB="33076" anchor="ctr" horzOverflow="overflow">
                    <a:lnL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Isenta</a:t>
                      </a:r>
                    </a:p>
                  </a:txBody>
                  <a:tcPr marL="49613" marR="49613" marT="33076" marB="33076"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9613" marR="49613" marT="33076" marB="33076"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7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De R$ 2.259,20 até R$ 2.826,65</a:t>
                      </a:r>
                    </a:p>
                  </a:txBody>
                  <a:tcPr marL="49613" marR="49613" marT="33076" marB="33076" anchor="ctr" horzOverflow="overflow">
                    <a:lnL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7,5%</a:t>
                      </a:r>
                    </a:p>
                  </a:txBody>
                  <a:tcPr marL="49613" marR="49613" marT="33076" marB="33076"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169,44</a:t>
                      </a:r>
                    </a:p>
                  </a:txBody>
                  <a:tcPr marL="49613" marR="49613" marT="33076" marB="33076"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De R$ 2.826,65 até R$ 3.751,05</a:t>
                      </a:r>
                    </a:p>
                  </a:txBody>
                  <a:tcPr marL="49613" marR="49613" marT="33076" marB="33076" anchor="ctr" horzOverflow="overflow">
                    <a:lnL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49613" marR="49613" marT="33076" marB="33076"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381,44</a:t>
                      </a:r>
                    </a:p>
                  </a:txBody>
                  <a:tcPr marL="49613" marR="49613" marT="33076" marB="33076"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De R$ 3.751,05 até R$ 4.664,68</a:t>
                      </a:r>
                    </a:p>
                  </a:txBody>
                  <a:tcPr marL="49613" marR="49613" marT="33076" marB="33076" anchor="ctr" horzOverflow="overflow">
                    <a:lnL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22,5%</a:t>
                      </a:r>
                    </a:p>
                  </a:txBody>
                  <a:tcPr marL="49613" marR="49613" marT="33076" marB="33076"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662,77</a:t>
                      </a:r>
                    </a:p>
                  </a:txBody>
                  <a:tcPr marL="49613" marR="49613" marT="33076" marB="33076"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Acima de R$ 4.664,68</a:t>
                      </a:r>
                    </a:p>
                  </a:txBody>
                  <a:tcPr marL="49613" marR="49613" marT="33076" marB="33076" anchor="ctr" horzOverflow="overflow">
                    <a:lnL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27,5%</a:t>
                      </a:r>
                    </a:p>
                  </a:txBody>
                  <a:tcPr marL="49613" marR="49613" marT="33076" marB="33076"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896,00</a:t>
                      </a:r>
                    </a:p>
                  </a:txBody>
                  <a:tcPr marL="49613" marR="49613" marT="33076" marB="33076"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A5F4CC3F-2B67-8C21-68A6-181061A85761}"/>
              </a:ext>
            </a:extLst>
          </p:cNvPr>
          <p:cNvSpPr txBox="1"/>
          <p:nvPr/>
        </p:nvSpPr>
        <p:spPr>
          <a:xfrm>
            <a:off x="8658718" y="2180704"/>
            <a:ext cx="310666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b="0" i="0" dirty="0">
                <a:solidFill>
                  <a:srgbClr val="262B8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 de resgate </a:t>
            </a:r>
            <a:r>
              <a:rPr lang="pt-BR" b="1" i="0" dirty="0">
                <a:solidFill>
                  <a:srgbClr val="262B8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R$4.000</a:t>
            </a:r>
          </a:p>
          <a:p>
            <a:pPr marL="285750" indent="-285750" algn="l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Alíquota aplicável : </a:t>
            </a:r>
            <a:r>
              <a:rPr lang="pt-BR" b="1" dirty="0">
                <a:solidFill>
                  <a:srgbClr val="E345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22,5%</a:t>
            </a:r>
          </a:p>
          <a:p>
            <a:pPr algn="l">
              <a:spcAft>
                <a:spcPts val="600"/>
              </a:spcAft>
            </a:pPr>
            <a:r>
              <a:rPr lang="pt-BR" sz="14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Cobrança imediata: 15% de antecipação do IR. Ajuste na declaração </a:t>
            </a:r>
            <a:endParaRPr lang="pt-BR" sz="1400" b="0" i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3271E83-AAF2-FC7A-903E-C33A66A71C07}"/>
              </a:ext>
            </a:extLst>
          </p:cNvPr>
          <p:cNvSpPr txBox="1"/>
          <p:nvPr/>
        </p:nvSpPr>
        <p:spPr>
          <a:xfrm>
            <a:off x="8658718" y="3693752"/>
            <a:ext cx="310666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b="0" i="0" dirty="0">
                <a:solidFill>
                  <a:srgbClr val="262B8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 de resgate </a:t>
            </a:r>
            <a:r>
              <a:rPr lang="pt-BR" b="1" i="0" dirty="0">
                <a:solidFill>
                  <a:srgbClr val="262B8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R$100.000</a:t>
            </a:r>
          </a:p>
          <a:p>
            <a:pPr marL="285750" indent="-285750" algn="l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Alíquota aplicável : </a:t>
            </a:r>
            <a:r>
              <a:rPr lang="pt-BR" b="1" dirty="0">
                <a:solidFill>
                  <a:srgbClr val="E345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27,5%</a:t>
            </a:r>
          </a:p>
          <a:p>
            <a:pPr algn="l">
              <a:spcAft>
                <a:spcPts val="600"/>
              </a:spcAft>
            </a:pPr>
            <a:r>
              <a:rPr lang="pt-BR" sz="14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Cobrança imediata: 15% de antecipação do IR. Ajuste na declaração </a:t>
            </a:r>
            <a:endParaRPr lang="pt-BR" sz="1400" b="0" i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agem 14" descr="Ícone&#10;&#10;Descrição gerada automaticamente">
            <a:extLst>
              <a:ext uri="{FF2B5EF4-FFF2-40B4-BE49-F238E27FC236}">
                <a16:creationId xmlns:a16="http://schemas.microsoft.com/office/drawing/2014/main" id="{9D9384ED-11F3-9D70-2966-A035652061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497" y="5390437"/>
            <a:ext cx="994103" cy="92446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29CA401-2E1D-7FA0-F9A4-D682A397B901}"/>
              </a:ext>
            </a:extLst>
          </p:cNvPr>
          <p:cNvSpPr txBox="1">
            <a:spLocks/>
          </p:cNvSpPr>
          <p:nvPr/>
        </p:nvSpPr>
        <p:spPr>
          <a:xfrm>
            <a:off x="624848" y="457200"/>
            <a:ext cx="867155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pt-BR" dirty="0">
                <a:solidFill>
                  <a:srgbClr val="EE5D0F"/>
                </a:solidFill>
                <a:latin typeface="Verdana Pro" panose="020B0604030504040204" pitchFamily="34" charset="0"/>
              </a:rPr>
              <a:t>Regimes de Tributação </a:t>
            </a:r>
            <a:r>
              <a:rPr lang="pt-BR" b="0" dirty="0">
                <a:solidFill>
                  <a:srgbClr val="EE5D0F"/>
                </a:solidFill>
                <a:latin typeface="Verdana Pro" panose="020B0604030504040204" pitchFamily="34" charset="0"/>
              </a:rPr>
              <a:t>(resgate)</a:t>
            </a:r>
          </a:p>
        </p:txBody>
      </p:sp>
    </p:spTree>
    <p:extLst>
      <p:ext uri="{BB962C8B-B14F-4D97-AF65-F5344CB8AC3E}">
        <p14:creationId xmlns:p14="http://schemas.microsoft.com/office/powerpoint/2010/main" val="2703141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4A572-E155-84E1-7FC1-B4F1386CA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177">
            <a:extLst>
              <a:ext uri="{FF2B5EF4-FFF2-40B4-BE49-F238E27FC236}">
                <a16:creationId xmlns:a16="http://schemas.microsoft.com/office/drawing/2014/main" id="{E4E14D8A-097D-4742-8FEB-5E604759E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061080"/>
              </p:ext>
            </p:extLst>
          </p:nvPr>
        </p:nvGraphicFramePr>
        <p:xfrm>
          <a:off x="685800" y="2208644"/>
          <a:ext cx="4649074" cy="373495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16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58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PRAZO DE ACUMULAÇÃO DOS RECURSOS </a:t>
                      </a:r>
                    </a:p>
                  </a:txBody>
                  <a:tcPr marL="54009" marR="54009" marT="54000" marB="54000" anchor="ctr" horzOverflow="overflow">
                    <a:lnL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B8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ALÍQUOTA</a:t>
                      </a:r>
                    </a:p>
                  </a:txBody>
                  <a:tcPr marL="54009" marR="54009" marT="54000" marB="54000"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B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8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Até 2 anos</a:t>
                      </a:r>
                    </a:p>
                  </a:txBody>
                  <a:tcPr marL="54009" marR="54009" marT="54000" marB="54000" anchor="ctr" horzOverflow="overflow">
                    <a:lnL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54009" marR="54009" marT="54000" marB="54000"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5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Acima de 2 até 4 anos</a:t>
                      </a:r>
                    </a:p>
                  </a:txBody>
                  <a:tcPr marL="54009" marR="54009" marT="54000" marB="54000" anchor="ctr" horzOverflow="overflow">
                    <a:lnL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54009" marR="54009" marT="54000" marB="54000"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8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Acima de 4 até 6 anos</a:t>
                      </a:r>
                    </a:p>
                  </a:txBody>
                  <a:tcPr marL="54009" marR="54009" marT="54000" marB="54000" anchor="ctr" horzOverflow="overflow">
                    <a:lnL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54009" marR="54009" marT="54000" marB="54000"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Acima de 6 até 8 anos</a:t>
                      </a:r>
                    </a:p>
                  </a:txBody>
                  <a:tcPr marL="54009" marR="54009" marT="54000" marB="54000" anchor="ctr" horzOverflow="overflow">
                    <a:lnL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54009" marR="54009" marT="54000" marB="54000"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8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Acima de 8 até 10 anos</a:t>
                      </a:r>
                    </a:p>
                  </a:txBody>
                  <a:tcPr marL="54009" marR="54009" marT="54000" marB="54000" anchor="ctr" horzOverflow="overflow">
                    <a:lnL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54009" marR="54009" marT="54000" marB="54000"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8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Acima de 10 anos</a:t>
                      </a:r>
                    </a:p>
                  </a:txBody>
                  <a:tcPr marL="54009" marR="54009" marT="54000" marB="54000" anchor="ctr" horzOverflow="overflow">
                    <a:lnL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54009" marR="54009" marT="54000" marB="54000"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Título 1">
            <a:extLst>
              <a:ext uri="{FF2B5EF4-FFF2-40B4-BE49-F238E27FC236}">
                <a16:creationId xmlns:a16="http://schemas.microsoft.com/office/drawing/2014/main" id="{1C6F959A-41A8-99C5-4AE8-45B2660B6146}"/>
              </a:ext>
            </a:extLst>
          </p:cNvPr>
          <p:cNvSpPr txBox="1">
            <a:spLocks/>
          </p:cNvSpPr>
          <p:nvPr/>
        </p:nvSpPr>
        <p:spPr>
          <a:xfrm>
            <a:off x="624848" y="1691640"/>
            <a:ext cx="4155733" cy="517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kern="0"/>
            </a:defPPr>
            <a:lvl1pPr algn="l" defTabSz="9144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262B88"/>
                </a:solidFill>
                <a:latin typeface="Verdana Pro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Regime Regressivo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E93D2CB-B2BF-9708-21E5-14A0E431599A}"/>
              </a:ext>
            </a:extLst>
          </p:cNvPr>
          <p:cNvSpPr txBox="1"/>
          <p:nvPr/>
        </p:nvSpPr>
        <p:spPr>
          <a:xfrm>
            <a:off x="6395226" y="1997839"/>
            <a:ext cx="4958574" cy="1775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80"/>
              </a:lnSpc>
              <a:spcBef>
                <a:spcPts val="600"/>
              </a:spcBef>
            </a:pPr>
            <a:r>
              <a:rPr lang="pt-BR" sz="2400" dirty="0">
                <a:solidFill>
                  <a:srgbClr val="EE5D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ajudar: 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tempo é o fator mais importante: quanto maior o prazo, menor o imposto de renda a ser pago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tempo é contado sobre cada contribuição e sua respectiva rentabilidade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A8D2935-63BE-FE18-34BC-0F06BE69DE64}"/>
              </a:ext>
            </a:extLst>
          </p:cNvPr>
          <p:cNvSpPr txBox="1">
            <a:spLocks/>
          </p:cNvSpPr>
          <p:nvPr/>
        </p:nvSpPr>
        <p:spPr>
          <a:xfrm>
            <a:off x="624848" y="457200"/>
            <a:ext cx="920495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pt-BR" dirty="0">
                <a:solidFill>
                  <a:srgbClr val="EE5D0F"/>
                </a:solidFill>
                <a:latin typeface="Verdana Pro" panose="020B0604030504040204" pitchFamily="34" charset="0"/>
              </a:rPr>
              <a:t>Regimes de Tributação </a:t>
            </a:r>
            <a:r>
              <a:rPr lang="pt-BR" sz="2800" b="0" dirty="0">
                <a:solidFill>
                  <a:srgbClr val="EE5D0F"/>
                </a:solidFill>
                <a:latin typeface="Verdana Pro" panose="020B0604030504040204" pitchFamily="34" charset="0"/>
              </a:rPr>
              <a:t>(benefício e resgate)</a:t>
            </a:r>
          </a:p>
        </p:txBody>
      </p:sp>
    </p:spTree>
    <p:extLst>
      <p:ext uri="{BB962C8B-B14F-4D97-AF65-F5344CB8AC3E}">
        <p14:creationId xmlns:p14="http://schemas.microsoft.com/office/powerpoint/2010/main" val="2347855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4A572-E155-84E1-7FC1-B4F1386CA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9EC6F38-D666-CB49-FD33-286BBBE01B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075199"/>
              </p:ext>
            </p:extLst>
          </p:nvPr>
        </p:nvGraphicFramePr>
        <p:xfrm>
          <a:off x="1219200" y="2819400"/>
          <a:ext cx="6248400" cy="2647946"/>
        </p:xfrm>
        <a:graphic>
          <a:graphicData uri="http://schemas.openxmlformats.org/drawingml/2006/table">
            <a:tbl>
              <a:tblPr firstRow="1" firstCol="1" bandRow="1"/>
              <a:tblGrid>
                <a:gridCol w="3559595">
                  <a:extLst>
                    <a:ext uri="{9D8B030D-6E8A-4147-A177-3AD203B41FA5}">
                      <a16:colId xmlns:a16="http://schemas.microsoft.com/office/drawing/2014/main" val="3466123877"/>
                    </a:ext>
                  </a:extLst>
                </a:gridCol>
                <a:gridCol w="1164805">
                  <a:extLst>
                    <a:ext uri="{9D8B030D-6E8A-4147-A177-3AD203B41FA5}">
                      <a16:colId xmlns:a16="http://schemas.microsoft.com/office/drawing/2014/main" val="155308842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8434436"/>
                    </a:ext>
                  </a:extLst>
                </a:gridCol>
              </a:tblGrid>
              <a:tr h="3782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cap="all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prazo</a:t>
                      </a:r>
                      <a:endParaRPr lang="pt-BR" sz="16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58" marR="99058" marT="13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5D0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cap="all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</a:t>
                      </a:r>
                      <a:endParaRPr lang="pt-BR" sz="16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58" marR="99058" marT="13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5D0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cap="all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Alíquota / IR</a:t>
                      </a:r>
                      <a:endParaRPr lang="pt-BR" sz="16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58" marR="99058" marT="13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5D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851443"/>
                  </a:ext>
                </a:extLst>
              </a:tr>
              <a:tr h="3782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Aportes realizados há menos de 2 anos </a:t>
                      </a:r>
                      <a:endParaRPr lang="pt-BR" sz="2000" kern="100" dirty="0">
                        <a:effectLst/>
                        <a:highlight>
                          <a:srgbClr val="E7E6E6"/>
                        </a:highligh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58" marR="99058" marT="13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R$ 5.000</a:t>
                      </a:r>
                      <a:endParaRPr lang="pt-BR" sz="2000" kern="100" dirty="0">
                        <a:effectLst/>
                        <a:highlight>
                          <a:srgbClr val="E7E6E6"/>
                        </a:highligh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58" marR="99058" marT="13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  <a:r>
                        <a:rPr lang="pt-BR" sz="16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600" i="1" kern="100" dirty="0">
                          <a:solidFill>
                            <a:srgbClr val="E3453C"/>
                          </a:solidFill>
                          <a:effectLst/>
                          <a:highlight>
                            <a:srgbClr val="E7E6E6"/>
                          </a:highligh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(1.750)</a:t>
                      </a:r>
                      <a:endParaRPr lang="pt-BR" sz="2000" kern="100" dirty="0">
                        <a:solidFill>
                          <a:srgbClr val="E3453C"/>
                        </a:solidFill>
                        <a:effectLst/>
                        <a:highlight>
                          <a:srgbClr val="E7E6E6"/>
                        </a:highligh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58" marR="99058" marT="13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42547"/>
                  </a:ext>
                </a:extLst>
              </a:tr>
              <a:tr h="3782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Aportes realizados entre 2 e 4 anos </a:t>
                      </a:r>
                      <a:endParaRPr lang="pt-BR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58" marR="99058" marT="13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R$ 10.000</a:t>
                      </a:r>
                      <a:endParaRPr lang="pt-BR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58" marR="99058" marT="13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r>
                        <a:rPr lang="pt-BR" sz="16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600" i="1" kern="100" dirty="0">
                          <a:solidFill>
                            <a:srgbClr val="E3453C"/>
                          </a:solidFill>
                          <a:effectLst/>
                          <a:highlight>
                            <a:srgbClr val="E7E6E6"/>
                          </a:highligh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(3.000)</a:t>
                      </a:r>
                    </a:p>
                  </a:txBody>
                  <a:tcPr marL="99058" marR="99058" marT="13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791350"/>
                  </a:ext>
                </a:extLst>
              </a:tr>
              <a:tr h="3782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Aportes realizados entre 4 e 6 anos</a:t>
                      </a:r>
                      <a:endParaRPr lang="pt-BR" sz="2000" kern="100">
                        <a:effectLst/>
                        <a:highlight>
                          <a:srgbClr val="E7E6E6"/>
                        </a:highligh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58" marR="99058" marT="13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R$ 15.000</a:t>
                      </a:r>
                      <a:endParaRPr lang="pt-BR" sz="2000" kern="100">
                        <a:effectLst/>
                        <a:highlight>
                          <a:srgbClr val="E7E6E6"/>
                        </a:highligh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58" marR="99058" marT="13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 </a:t>
                      </a:r>
                      <a:r>
                        <a:rPr lang="pt-BR" sz="1600" i="1" kern="100" dirty="0">
                          <a:solidFill>
                            <a:srgbClr val="E3453C"/>
                          </a:solidFill>
                          <a:effectLst/>
                          <a:highlight>
                            <a:srgbClr val="E7E6E6"/>
                          </a:highligh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(3.750)</a:t>
                      </a:r>
                    </a:p>
                  </a:txBody>
                  <a:tcPr marL="99058" marR="99058" marT="13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715110"/>
                  </a:ext>
                </a:extLst>
              </a:tr>
              <a:tr h="3782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Aportes realizados entre 6 e 8 anos</a:t>
                      </a:r>
                      <a:endParaRPr lang="pt-BR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58" marR="99058" marT="13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R$ 20.000</a:t>
                      </a:r>
                      <a:endParaRPr lang="pt-BR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58" marR="99058" marT="13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 </a:t>
                      </a:r>
                      <a:r>
                        <a:rPr lang="pt-BR" sz="1600" i="1" kern="100" dirty="0">
                          <a:solidFill>
                            <a:srgbClr val="E3453C"/>
                          </a:solidFill>
                          <a:effectLst/>
                          <a:highlight>
                            <a:srgbClr val="E7E6E6"/>
                          </a:highligh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(4.000)</a:t>
                      </a:r>
                    </a:p>
                  </a:txBody>
                  <a:tcPr marL="99058" marR="99058" marT="13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2169568"/>
                  </a:ext>
                </a:extLst>
              </a:tr>
              <a:tr h="3782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Aportes realizados entre 8 e 10 anos</a:t>
                      </a:r>
                      <a:endParaRPr lang="pt-BR" sz="2000" kern="100">
                        <a:effectLst/>
                        <a:highlight>
                          <a:srgbClr val="E7E6E6"/>
                        </a:highligh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58" marR="99058" marT="13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R$ 25.000</a:t>
                      </a:r>
                      <a:endParaRPr lang="pt-BR" sz="2000" kern="100" dirty="0">
                        <a:effectLst/>
                        <a:highlight>
                          <a:srgbClr val="E7E6E6"/>
                        </a:highligh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58" marR="99058" marT="13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 </a:t>
                      </a:r>
                      <a:r>
                        <a:rPr lang="pt-BR" sz="1600" i="1" kern="100" dirty="0">
                          <a:solidFill>
                            <a:srgbClr val="E3453C"/>
                          </a:solidFill>
                          <a:effectLst/>
                          <a:highlight>
                            <a:srgbClr val="E7E6E6"/>
                          </a:highligh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(3.750)</a:t>
                      </a:r>
                    </a:p>
                  </a:txBody>
                  <a:tcPr marL="99058" marR="99058" marT="13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058264"/>
                  </a:ext>
                </a:extLst>
              </a:tr>
              <a:tr h="3782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Acima de 10 anos </a:t>
                      </a:r>
                      <a:endParaRPr lang="pt-BR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58" marR="99058" marT="13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R$ 30.000</a:t>
                      </a:r>
                      <a:endParaRPr lang="pt-BR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58" marR="99058" marT="13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 </a:t>
                      </a:r>
                      <a:r>
                        <a:rPr lang="pt-BR" sz="1600" i="1" kern="100" dirty="0">
                          <a:solidFill>
                            <a:srgbClr val="E3453C"/>
                          </a:solidFill>
                          <a:effectLst/>
                          <a:highlight>
                            <a:srgbClr val="E7E6E6"/>
                          </a:highligh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(3.000)</a:t>
                      </a:r>
                    </a:p>
                  </a:txBody>
                  <a:tcPr marL="99058" marR="99058" marT="137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428160"/>
                  </a:ext>
                </a:extLst>
              </a:tr>
            </a:tbl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BFEE2433-547E-22A3-61A9-AC8EA77F01AD}"/>
              </a:ext>
            </a:extLst>
          </p:cNvPr>
          <p:cNvSpPr txBox="1"/>
          <p:nvPr/>
        </p:nvSpPr>
        <p:spPr>
          <a:xfrm>
            <a:off x="8077199" y="3131403"/>
            <a:ext cx="3200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latin typeface="+mn-lt"/>
              </a:rPr>
              <a:t>Imposto total: </a:t>
            </a:r>
            <a:r>
              <a:rPr lang="pt-BR" sz="2400" b="1" dirty="0">
                <a:latin typeface="+mn-lt"/>
              </a:rPr>
              <a:t>18,33%</a:t>
            </a:r>
            <a:r>
              <a:rPr lang="pt-BR" sz="2400" dirty="0">
                <a:latin typeface="+mn-lt"/>
              </a:rPr>
              <a:t> </a:t>
            </a:r>
          </a:p>
          <a:p>
            <a:r>
              <a:rPr lang="pt-BR" sz="2400" dirty="0">
                <a:solidFill>
                  <a:srgbClr val="E3453C"/>
                </a:solidFill>
                <a:latin typeface="+mn-lt"/>
              </a:rPr>
              <a:t>R$ 19.250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1A7EBD9-5F47-D2AA-4D4C-CEA8D33F262B}"/>
              </a:ext>
            </a:extLst>
          </p:cNvPr>
          <p:cNvSpPr txBox="1"/>
          <p:nvPr/>
        </p:nvSpPr>
        <p:spPr>
          <a:xfrm>
            <a:off x="1219200" y="1712200"/>
            <a:ext cx="55626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62B88"/>
                </a:solidFill>
              </a:rPr>
              <a:t>Exemplo</a:t>
            </a:r>
            <a:r>
              <a:rPr lang="pt-BR" dirty="0"/>
              <a:t> </a:t>
            </a:r>
          </a:p>
          <a:p>
            <a:r>
              <a:rPr lang="pt-BR" dirty="0"/>
              <a:t>Saldo Acumulado: R$ 105.000</a:t>
            </a:r>
          </a:p>
          <a:p>
            <a:r>
              <a:rPr lang="pt-BR" sz="1600" dirty="0"/>
              <a:t>Resgate do saldo total, cada parcela com sua alíquota </a:t>
            </a:r>
          </a:p>
        </p:txBody>
      </p:sp>
      <p:pic>
        <p:nvPicPr>
          <p:cNvPr id="16" name="Imagem 15" descr="Interface gráfica do usuário&#10;&#10;Descrição gerada automaticamente">
            <a:extLst>
              <a:ext uri="{FF2B5EF4-FFF2-40B4-BE49-F238E27FC236}">
                <a16:creationId xmlns:a16="http://schemas.microsoft.com/office/drawing/2014/main" id="{B291BEF3-C1C8-4CD6-F640-08BA1DBB72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0749" y="3962400"/>
            <a:ext cx="1273301" cy="11329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F73149E0-5A30-B9D3-3BFA-78F1BB41E00D}"/>
              </a:ext>
            </a:extLst>
          </p:cNvPr>
          <p:cNvSpPr txBox="1">
            <a:spLocks/>
          </p:cNvSpPr>
          <p:nvPr/>
        </p:nvSpPr>
        <p:spPr>
          <a:xfrm>
            <a:off x="624848" y="457200"/>
            <a:ext cx="920495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pt-BR" dirty="0">
                <a:solidFill>
                  <a:srgbClr val="EE5D0F"/>
                </a:solidFill>
                <a:latin typeface="Verdana Pro" panose="020B0604030504040204" pitchFamily="34" charset="0"/>
              </a:rPr>
              <a:t>Regimes de Tributação </a:t>
            </a:r>
            <a:r>
              <a:rPr lang="pt-BR" sz="2800" b="0" dirty="0">
                <a:solidFill>
                  <a:srgbClr val="EE5D0F"/>
                </a:solidFill>
                <a:latin typeface="Verdana Pro" panose="020B0604030504040204" pitchFamily="34" charset="0"/>
              </a:rPr>
              <a:t>(benefício e resgate)</a:t>
            </a:r>
          </a:p>
        </p:txBody>
      </p:sp>
    </p:spTree>
    <p:extLst>
      <p:ext uri="{BB962C8B-B14F-4D97-AF65-F5344CB8AC3E}">
        <p14:creationId xmlns:p14="http://schemas.microsoft.com/office/powerpoint/2010/main" val="1634925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0E372C36-0648-7D5A-17C3-6FAC07C7520D}"/>
              </a:ext>
            </a:extLst>
          </p:cNvPr>
          <p:cNvSpPr/>
          <p:nvPr/>
        </p:nvSpPr>
        <p:spPr>
          <a:xfrm>
            <a:off x="6096000" y="1523999"/>
            <a:ext cx="6096000" cy="492442"/>
          </a:xfrm>
          <a:prstGeom prst="rect">
            <a:avLst/>
          </a:prstGeom>
          <a:solidFill>
            <a:srgbClr val="262B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33C77E8-576A-7611-B6F5-981191F24540}"/>
              </a:ext>
            </a:extLst>
          </p:cNvPr>
          <p:cNvSpPr/>
          <p:nvPr/>
        </p:nvSpPr>
        <p:spPr>
          <a:xfrm>
            <a:off x="0" y="1524000"/>
            <a:ext cx="6096000" cy="492442"/>
          </a:xfrm>
          <a:prstGeom prst="rect">
            <a:avLst/>
          </a:prstGeom>
          <a:solidFill>
            <a:srgbClr val="EE5D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B26A37-DBB8-BE7F-9285-85D239CE485A}"/>
              </a:ext>
            </a:extLst>
          </p:cNvPr>
          <p:cNvSpPr txBox="1"/>
          <p:nvPr/>
        </p:nvSpPr>
        <p:spPr>
          <a:xfrm>
            <a:off x="805538" y="2119431"/>
            <a:ext cx="5290462" cy="865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2000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Mais recomendada para quem precisa resgatar algum valor em um horizonte mais curto de tempo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119684-5E29-6725-2913-DB3411C11BC2}"/>
              </a:ext>
            </a:extLst>
          </p:cNvPr>
          <p:cNvSpPr txBox="1"/>
          <p:nvPr/>
        </p:nvSpPr>
        <p:spPr>
          <a:xfrm>
            <a:off x="6564074" y="2123060"/>
            <a:ext cx="4800600" cy="8653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  <a:defRPr sz="200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lnSpc>
                <a:spcPts val="2000"/>
              </a:lnSpc>
            </a:pPr>
            <a:r>
              <a:rPr lang="pt-BR" dirty="0"/>
              <a:t>Recomendada para quem utilizará os recursos no longo prazo, quando as alíquotas atingirem seu menor patamar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8981D0C-57C7-5DAF-18C1-FEEA75EEC568}"/>
              </a:ext>
            </a:extLst>
          </p:cNvPr>
          <p:cNvSpPr txBox="1">
            <a:spLocks/>
          </p:cNvSpPr>
          <p:nvPr/>
        </p:nvSpPr>
        <p:spPr>
          <a:xfrm>
            <a:off x="1714500" y="1524000"/>
            <a:ext cx="25908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chemeClr val="bg1"/>
                </a:solidFill>
                <a:latin typeface="Calibri"/>
                <a:cs typeface="Calibri"/>
              </a:rPr>
              <a:t>Progressivo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43CBBCF-BC00-17D3-EF0E-07E2914894D8}"/>
              </a:ext>
            </a:extLst>
          </p:cNvPr>
          <p:cNvSpPr txBox="1">
            <a:spLocks/>
          </p:cNvSpPr>
          <p:nvPr/>
        </p:nvSpPr>
        <p:spPr>
          <a:xfrm>
            <a:off x="7848600" y="1524000"/>
            <a:ext cx="25908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chemeClr val="bg1"/>
                </a:solidFill>
                <a:latin typeface="Calibri"/>
                <a:cs typeface="Calibri"/>
              </a:rPr>
              <a:t>Regressivo</a:t>
            </a:r>
          </a:p>
        </p:txBody>
      </p:sp>
      <p:sp>
        <p:nvSpPr>
          <p:cNvPr id="12" name="Sinal de Multiplicação 11">
            <a:extLst>
              <a:ext uri="{FF2B5EF4-FFF2-40B4-BE49-F238E27FC236}">
                <a16:creationId xmlns:a16="http://schemas.microsoft.com/office/drawing/2014/main" id="{B1F8386B-2853-5E9D-EE00-1C6709A08733}"/>
              </a:ext>
            </a:extLst>
          </p:cNvPr>
          <p:cNvSpPr/>
          <p:nvPr/>
        </p:nvSpPr>
        <p:spPr>
          <a:xfrm>
            <a:off x="5714999" y="1389219"/>
            <a:ext cx="762001" cy="762001"/>
          </a:xfrm>
          <a:prstGeom prst="mathMultiply">
            <a:avLst>
              <a:gd name="adj1" fmla="val 147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E8331F6-F724-04BE-AE11-A8472504FE8E}"/>
              </a:ext>
            </a:extLst>
          </p:cNvPr>
          <p:cNvSpPr txBox="1"/>
          <p:nvPr/>
        </p:nvSpPr>
        <p:spPr>
          <a:xfrm>
            <a:off x="805538" y="3091413"/>
            <a:ext cx="5290462" cy="865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2000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utilizar o modelo completo do IR, os valores pagos de imposto podem ter compensações em outras deduções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599089A-8047-9B87-6673-ED7E33C4C26A}"/>
              </a:ext>
            </a:extLst>
          </p:cNvPr>
          <p:cNvSpPr txBox="1"/>
          <p:nvPr/>
        </p:nvSpPr>
        <p:spPr>
          <a:xfrm>
            <a:off x="6564074" y="3095042"/>
            <a:ext cx="4800600" cy="6088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  <a:defRPr sz="200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lnSpc>
                <a:spcPts val="2000"/>
              </a:lnSpc>
            </a:pPr>
            <a:r>
              <a:rPr lang="pt-BR" dirty="0"/>
              <a:t>Previsão: alíquota fixa, que diminui com o tempo de contribuição, não importa valor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1151A6A-58EC-7501-2559-4C3B4E24349F}"/>
              </a:ext>
            </a:extLst>
          </p:cNvPr>
          <p:cNvSpPr txBox="1"/>
          <p:nvPr/>
        </p:nvSpPr>
        <p:spPr>
          <a:xfrm>
            <a:off x="805538" y="4059766"/>
            <a:ext cx="5290462" cy="865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2000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Avalie o montante a receber, pois neste regime a alíquota aumenta progressivamente com o aumento da renda ou resgate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A0E38F4-72B0-FEE9-6380-BE308D35EF09}"/>
              </a:ext>
            </a:extLst>
          </p:cNvPr>
          <p:cNvSpPr txBox="1"/>
          <p:nvPr/>
        </p:nvSpPr>
        <p:spPr>
          <a:xfrm>
            <a:off x="6564074" y="4492448"/>
            <a:ext cx="5290462" cy="112184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  <a:defRPr sz="200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lnSpc>
                <a:spcPts val="2000"/>
              </a:lnSpc>
            </a:pPr>
            <a:r>
              <a:rPr lang="pt-BR" dirty="0"/>
              <a:t>Avalie suas despesas dedutíveis, pois os valores recebidos neste regime possuem tributação exclusiva – sem ajuste na declaração anual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EED20BF-9085-C693-9C2F-579D6B3898F0}"/>
              </a:ext>
            </a:extLst>
          </p:cNvPr>
          <p:cNvSpPr txBox="1"/>
          <p:nvPr/>
        </p:nvSpPr>
        <p:spPr>
          <a:xfrm>
            <a:off x="805538" y="5012254"/>
            <a:ext cx="5290462" cy="1121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2000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Após aposentar-se, a depender da renda, este regime pode ser vantajoso se somado à dedução 65+ para atingir alíquota inferior ou faixa de isenção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C3F9A34-7187-DAF5-C7F0-FDCF8136EAF6}"/>
              </a:ext>
            </a:extLst>
          </p:cNvPr>
          <p:cNvSpPr txBox="1"/>
          <p:nvPr/>
        </p:nvSpPr>
        <p:spPr>
          <a:xfrm>
            <a:off x="6564074" y="3793745"/>
            <a:ext cx="4800600" cy="6088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  <a:defRPr sz="200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lnSpc>
                <a:spcPts val="2000"/>
              </a:lnSpc>
            </a:pPr>
            <a:r>
              <a:rPr lang="pt-BR" dirty="0"/>
              <a:t>Previsão: valor final de IR pago é definitivo, não depende de ajustes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3B8875-A9F4-D479-0263-F488DB59D184}"/>
              </a:ext>
            </a:extLst>
          </p:cNvPr>
          <p:cNvSpPr txBox="1">
            <a:spLocks/>
          </p:cNvSpPr>
          <p:nvPr/>
        </p:nvSpPr>
        <p:spPr>
          <a:xfrm>
            <a:off x="624848" y="457200"/>
            <a:ext cx="867155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pt-BR" dirty="0">
                <a:solidFill>
                  <a:srgbClr val="EE5D0F"/>
                </a:solidFill>
                <a:latin typeface="Verdana Pro" panose="020B0604030504040204" pitchFamily="34" charset="0"/>
              </a:rPr>
              <a:t>Para refletir</a:t>
            </a:r>
          </a:p>
        </p:txBody>
      </p:sp>
    </p:spTree>
    <p:extLst>
      <p:ext uri="{BB962C8B-B14F-4D97-AF65-F5344CB8AC3E}">
        <p14:creationId xmlns:p14="http://schemas.microsoft.com/office/powerpoint/2010/main" val="1108956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essoa posando para foto&#10;&#10;Descrição gerada automaticamente">
            <a:extLst>
              <a:ext uri="{FF2B5EF4-FFF2-40B4-BE49-F238E27FC236}">
                <a16:creationId xmlns:a16="http://schemas.microsoft.com/office/drawing/2014/main" id="{E874C215-6503-B373-2098-52C62F9D5C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883" y="-1"/>
            <a:ext cx="12199883" cy="6858001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9F1D5C8-D740-0327-0958-BAEE9182A15F}"/>
              </a:ext>
            </a:extLst>
          </p:cNvPr>
          <p:cNvSpPr/>
          <p:nvPr/>
        </p:nvSpPr>
        <p:spPr>
          <a:xfrm>
            <a:off x="762000" y="1175302"/>
            <a:ext cx="3423744" cy="860666"/>
          </a:xfrm>
          <a:prstGeom prst="roundRect">
            <a:avLst>
              <a:gd name="adj" fmla="val 50000"/>
            </a:avLst>
          </a:prstGeom>
          <a:solidFill>
            <a:srgbClr val="262B88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Verdana Pro" panose="020B0604030504040204" pitchFamily="34" charset="0"/>
              </a:rPr>
              <a:t>Dúvidas?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01C7E1B-E16E-59BB-0B9F-27573CE5EB4D}"/>
              </a:ext>
            </a:extLst>
          </p:cNvPr>
          <p:cNvSpPr/>
          <p:nvPr/>
        </p:nvSpPr>
        <p:spPr>
          <a:xfrm>
            <a:off x="-1" y="62233"/>
            <a:ext cx="4024313" cy="394968"/>
          </a:xfrm>
          <a:prstGeom prst="rect">
            <a:avLst/>
          </a:prstGeom>
          <a:solidFill>
            <a:srgbClr val="EE5D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74612A1-DCD9-03EB-99E2-997871153DDA}"/>
              </a:ext>
            </a:extLst>
          </p:cNvPr>
          <p:cNvSpPr/>
          <p:nvPr/>
        </p:nvSpPr>
        <p:spPr>
          <a:xfrm>
            <a:off x="4024312" y="62232"/>
            <a:ext cx="4024313" cy="394968"/>
          </a:xfrm>
          <a:prstGeom prst="rect">
            <a:avLst/>
          </a:prstGeom>
          <a:solidFill>
            <a:srgbClr val="FE99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C2967F0-2B6D-04A3-0FBB-D1D104642B12}"/>
              </a:ext>
            </a:extLst>
          </p:cNvPr>
          <p:cNvSpPr/>
          <p:nvPr/>
        </p:nvSpPr>
        <p:spPr>
          <a:xfrm>
            <a:off x="8048624" y="62231"/>
            <a:ext cx="4143379" cy="394968"/>
          </a:xfrm>
          <a:prstGeom prst="rect">
            <a:avLst/>
          </a:prstGeom>
          <a:solidFill>
            <a:srgbClr val="262B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BEECB269-A586-5FEC-5428-84D96FADB5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0354" y="223490"/>
            <a:ext cx="2167793" cy="1062218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6CC04278-F11E-DC07-5532-6926B4BC9419}"/>
              </a:ext>
            </a:extLst>
          </p:cNvPr>
          <p:cNvSpPr/>
          <p:nvPr/>
        </p:nvSpPr>
        <p:spPr>
          <a:xfrm>
            <a:off x="-7886" y="4854158"/>
            <a:ext cx="10101511" cy="860665"/>
          </a:xfrm>
          <a:prstGeom prst="rect">
            <a:avLst/>
          </a:prstGeom>
          <a:gradFill>
            <a:gsLst>
              <a:gs pos="0">
                <a:srgbClr val="262B88"/>
              </a:gs>
              <a:gs pos="100000">
                <a:srgbClr val="FE990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9DAED4EF-CB8D-ADCF-1237-96FBFF705737}"/>
              </a:ext>
            </a:extLst>
          </p:cNvPr>
          <p:cNvSpPr/>
          <p:nvPr/>
        </p:nvSpPr>
        <p:spPr>
          <a:xfrm>
            <a:off x="9228083" y="4004406"/>
            <a:ext cx="2438400" cy="2438400"/>
          </a:xfrm>
          <a:prstGeom prst="ellipse">
            <a:avLst/>
          </a:prstGeom>
          <a:solidFill>
            <a:srgbClr val="FE990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B6B0B2F-C412-886A-C0A8-CB21F909DF73}"/>
              </a:ext>
            </a:extLst>
          </p:cNvPr>
          <p:cNvSpPr txBox="1"/>
          <p:nvPr/>
        </p:nvSpPr>
        <p:spPr>
          <a:xfrm>
            <a:off x="9240441" y="4713169"/>
            <a:ext cx="2438400" cy="1188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 sempre com a gente</a:t>
            </a:r>
          </a:p>
        </p:txBody>
      </p:sp>
      <p:pic>
        <p:nvPicPr>
          <p:cNvPr id="13" name="Imagem 12" descr="Ícone&#10;&#10;Descrição gerada automaticamente">
            <a:extLst>
              <a:ext uri="{FF2B5EF4-FFF2-40B4-BE49-F238E27FC236}">
                <a16:creationId xmlns:a16="http://schemas.microsoft.com/office/drawing/2014/main" id="{9FBB3F2A-56D6-7A8F-1E26-1BE0C77428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283" y="3556878"/>
            <a:ext cx="1231558" cy="122960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FAE84E7-FD6E-EEF4-511C-EFD544C507F2}"/>
              </a:ext>
            </a:extLst>
          </p:cNvPr>
          <p:cNvSpPr txBox="1"/>
          <p:nvPr/>
        </p:nvSpPr>
        <p:spPr>
          <a:xfrm>
            <a:off x="525517" y="4859592"/>
            <a:ext cx="4343400" cy="81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00"/>
              </a:lnSpc>
            </a:pPr>
            <a:r>
              <a:rPr lang="pt-BR" sz="1800" i="0" u="none" strike="noStrike" dirty="0">
                <a:solidFill>
                  <a:schemeClr val="bg1"/>
                </a:solidFill>
                <a:latin typeface="Verdana Pro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www.fundacaoibm.com.br</a:t>
            </a:r>
            <a:endParaRPr lang="pt-BR" sz="1800" i="0" u="none" strike="noStrike" dirty="0">
              <a:solidFill>
                <a:schemeClr val="bg1"/>
              </a:solidFill>
              <a:latin typeface="Verdana Pro" panose="020B0604030504040204" pitchFamily="34" charset="0"/>
            </a:endParaRPr>
          </a:p>
          <a:p>
            <a:pPr algn="l">
              <a:lnSpc>
                <a:spcPts val="3000"/>
              </a:lnSpc>
            </a:pPr>
            <a:r>
              <a:rPr lang="pt-BR" sz="1800" i="0" u="none" strike="noStrike" dirty="0">
                <a:solidFill>
                  <a:schemeClr val="bg1"/>
                </a:solidFill>
                <a:latin typeface="Verdana Pro" panose="020B0604030504040204" pitchFamily="34" charset="0"/>
              </a:rPr>
              <a:t>0800 042 0622</a:t>
            </a:r>
            <a:endParaRPr lang="pt-BR" dirty="0">
              <a:solidFill>
                <a:schemeClr val="bg1"/>
              </a:solidFill>
              <a:latin typeface="Verdana Pro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67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15">
            <a:extLst>
              <a:ext uri="{FF2B5EF4-FFF2-40B4-BE49-F238E27FC236}">
                <a16:creationId xmlns:a16="http://schemas.microsoft.com/office/drawing/2014/main" id="{AAFA7747-0E65-4D30-A7FC-922BA6433446}"/>
              </a:ext>
            </a:extLst>
          </p:cNvPr>
          <p:cNvSpPr txBox="1"/>
          <p:nvPr/>
        </p:nvSpPr>
        <p:spPr>
          <a:xfrm>
            <a:off x="666635" y="4847441"/>
            <a:ext cx="3812064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pt-BR" sz="2400" b="1" dirty="0">
                <a:solidFill>
                  <a:srgbClr val="262B88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12%</a:t>
            </a:r>
            <a:r>
              <a:rPr lang="pt-BR" sz="2400" b="1" dirty="0">
                <a:solidFill>
                  <a:srgbClr val="FFC000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da renda bruta anual, </a:t>
            </a:r>
            <a:r>
              <a:rPr lang="pt-BR" sz="2400" b="1" dirty="0">
                <a:solidFill>
                  <a:srgbClr val="262B88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abatimento na fonte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, paga menos IR</a:t>
            </a:r>
          </a:p>
        </p:txBody>
      </p:sp>
      <p:sp>
        <p:nvSpPr>
          <p:cNvPr id="9" name="CaixaDeTexto 19">
            <a:extLst>
              <a:ext uri="{FF2B5EF4-FFF2-40B4-BE49-F238E27FC236}">
                <a16:creationId xmlns:a16="http://schemas.microsoft.com/office/drawing/2014/main" id="{860B55C2-FCDD-4F4D-95F8-5F2D336F3C6C}"/>
              </a:ext>
            </a:extLst>
          </p:cNvPr>
          <p:cNvSpPr txBox="1"/>
          <p:nvPr/>
        </p:nvSpPr>
        <p:spPr>
          <a:xfrm>
            <a:off x="5199583" y="4847440"/>
            <a:ext cx="2513720" cy="71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Não paga IR sobre a rentabilidade</a:t>
            </a:r>
          </a:p>
        </p:txBody>
      </p:sp>
      <p:sp>
        <p:nvSpPr>
          <p:cNvPr id="10" name="CaixaDeTexto 20">
            <a:extLst>
              <a:ext uri="{FF2B5EF4-FFF2-40B4-BE49-F238E27FC236}">
                <a16:creationId xmlns:a16="http://schemas.microsoft.com/office/drawing/2014/main" id="{45E4AE2C-5FB1-4B3B-BB01-A3FF3E4A1F34}"/>
              </a:ext>
            </a:extLst>
          </p:cNvPr>
          <p:cNvSpPr txBox="1"/>
          <p:nvPr/>
        </p:nvSpPr>
        <p:spPr>
          <a:xfrm>
            <a:off x="8502542" y="4817049"/>
            <a:ext cx="2851258" cy="71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Paga IR sobre os VALORES recebidos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1A4A428-B724-41F5-B721-AC22C5288233}"/>
              </a:ext>
            </a:extLst>
          </p:cNvPr>
          <p:cNvSpPr/>
          <p:nvPr/>
        </p:nvSpPr>
        <p:spPr>
          <a:xfrm>
            <a:off x="0" y="3463200"/>
            <a:ext cx="12192000" cy="1214665"/>
          </a:xfrm>
          <a:prstGeom prst="rect">
            <a:avLst/>
          </a:prstGeom>
          <a:gradFill>
            <a:gsLst>
              <a:gs pos="0">
                <a:srgbClr val="262B88"/>
              </a:gs>
              <a:gs pos="100000">
                <a:srgbClr val="FE990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5D5FF8DA-CBB4-41AD-97C4-9EF403991F24}"/>
              </a:ext>
            </a:extLst>
          </p:cNvPr>
          <p:cNvSpPr txBox="1"/>
          <p:nvPr/>
        </p:nvSpPr>
        <p:spPr>
          <a:xfrm>
            <a:off x="656803" y="3637619"/>
            <a:ext cx="3693898" cy="918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pt-BR" sz="32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NAS CONTRIBUIÇÕES</a:t>
            </a:r>
          </a:p>
        </p:txBody>
      </p:sp>
      <p:sp>
        <p:nvSpPr>
          <p:cNvPr id="5" name="CaixaDeTexto 12">
            <a:extLst>
              <a:ext uri="{FF2B5EF4-FFF2-40B4-BE49-F238E27FC236}">
                <a16:creationId xmlns:a16="http://schemas.microsoft.com/office/drawing/2014/main" id="{AFB3E368-6624-49E1-B131-260AB34CDB8D}"/>
              </a:ext>
            </a:extLst>
          </p:cNvPr>
          <p:cNvSpPr txBox="1"/>
          <p:nvPr/>
        </p:nvSpPr>
        <p:spPr>
          <a:xfrm>
            <a:off x="4609494" y="3637619"/>
            <a:ext cx="3693898" cy="918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 algn="ctr">
              <a:defRPr sz="32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3200"/>
              </a:lnSpc>
            </a:pPr>
            <a:r>
              <a:rPr lang="pt-BR" dirty="0"/>
              <a:t>FASE DE ACUMULAÇÃO</a:t>
            </a:r>
          </a:p>
        </p:txBody>
      </p:sp>
      <p:sp>
        <p:nvSpPr>
          <p:cNvPr id="6" name="CaixaDeTexto 14">
            <a:extLst>
              <a:ext uri="{FF2B5EF4-FFF2-40B4-BE49-F238E27FC236}">
                <a16:creationId xmlns:a16="http://schemas.microsoft.com/office/drawing/2014/main" id="{C8BCBC8A-B86B-4D37-A905-F035529B7639}"/>
              </a:ext>
            </a:extLst>
          </p:cNvPr>
          <p:cNvSpPr txBox="1"/>
          <p:nvPr/>
        </p:nvSpPr>
        <p:spPr>
          <a:xfrm>
            <a:off x="8342504" y="3628553"/>
            <a:ext cx="3171334" cy="918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 algn="ctr">
              <a:defRPr sz="32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3200"/>
              </a:lnSpc>
            </a:pPr>
            <a:r>
              <a:rPr lang="pt-BR" dirty="0"/>
              <a:t>FASE DE RECEBIMENTO</a:t>
            </a:r>
          </a:p>
        </p:txBody>
      </p:sp>
      <p:pic>
        <p:nvPicPr>
          <p:cNvPr id="14" name="Imagem 13" descr="Interface gráfica do usuário&#10;&#10;Descrição gerada automaticamente">
            <a:extLst>
              <a:ext uri="{FF2B5EF4-FFF2-40B4-BE49-F238E27FC236}">
                <a16:creationId xmlns:a16="http://schemas.microsoft.com/office/drawing/2014/main" id="{6FEF9846-7052-4713-D082-3B1A112490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026"/>
          <a:stretch/>
        </p:blipFill>
        <p:spPr>
          <a:xfrm>
            <a:off x="1718205" y="1704836"/>
            <a:ext cx="1642750" cy="16558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m 15" descr="Interface gráfica do usuário&#10;&#10;Descrição gerada automaticamente">
            <a:extLst>
              <a:ext uri="{FF2B5EF4-FFF2-40B4-BE49-F238E27FC236}">
                <a16:creationId xmlns:a16="http://schemas.microsoft.com/office/drawing/2014/main" id="{32E1A6E4-FC51-9B79-D75A-E970383251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5068" y="1749612"/>
            <a:ext cx="1642750" cy="15663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9395CA1E-5E3F-9F3E-78CA-35494E41C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8" y="457200"/>
            <a:ext cx="6853683" cy="492443"/>
          </a:xfrm>
        </p:spPr>
        <p:txBody>
          <a:bodyPr wrap="square" lIns="0" tIns="0" rIns="0" bIns="0">
            <a:spAutoFit/>
          </a:bodyPr>
          <a:lstStyle/>
          <a:p>
            <a:r>
              <a:rPr lang="pt-BR" sz="3200" b="1" dirty="0">
                <a:solidFill>
                  <a:srgbClr val="EE5D0F"/>
                </a:solidFill>
                <a:latin typeface="Verdana Pro" panose="020B0604030504040204" pitchFamily="34" charset="0"/>
              </a:rPr>
              <a:t>Aspectos tributários</a:t>
            </a:r>
          </a:p>
        </p:txBody>
      </p:sp>
      <p:pic>
        <p:nvPicPr>
          <p:cNvPr id="11" name="Imagem 10" descr="Interface gráfica do usuário&#10;&#10;Descrição gerada automaticamente">
            <a:extLst>
              <a:ext uri="{FF2B5EF4-FFF2-40B4-BE49-F238E27FC236}">
                <a16:creationId xmlns:a16="http://schemas.microsoft.com/office/drawing/2014/main" id="{1B5ADE0B-7734-916A-E4C3-2E4D876D4C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2146" y="1704836"/>
            <a:ext cx="1760383" cy="15663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6316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4826E7F6-64F6-6744-567A-80E9D501CC90}"/>
              </a:ext>
            </a:extLst>
          </p:cNvPr>
          <p:cNvSpPr/>
          <p:nvPr/>
        </p:nvSpPr>
        <p:spPr>
          <a:xfrm rot="10800000">
            <a:off x="5865502" y="2209800"/>
            <a:ext cx="4425821" cy="1604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62B88"/>
              </a:gs>
              <a:gs pos="100000">
                <a:srgbClr val="FE990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E08D1D-11DD-222B-EAB6-EF62F69DC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348" y="884904"/>
            <a:ext cx="7920483" cy="246221"/>
          </a:xfrm>
        </p:spPr>
        <p:txBody>
          <a:bodyPr/>
          <a:lstStyle/>
          <a:p>
            <a:r>
              <a:rPr lang="pt-BR" sz="1600" b="0" dirty="0">
                <a:solidFill>
                  <a:srgbClr val="262B88"/>
                </a:solidFill>
                <a:latin typeface="Verdana Pro" panose="020B0604030504040204" pitchFamily="34" charset="0"/>
              </a:rPr>
              <a:t>(declaração modelo completo)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1971A051-DB3B-ABA0-621A-50A8E4027E11}"/>
              </a:ext>
            </a:extLst>
          </p:cNvPr>
          <p:cNvSpPr/>
          <p:nvPr/>
        </p:nvSpPr>
        <p:spPr>
          <a:xfrm>
            <a:off x="767936" y="1981200"/>
            <a:ext cx="4425822" cy="1219200"/>
          </a:xfrm>
          <a:prstGeom prst="roundRect">
            <a:avLst>
              <a:gd name="adj" fmla="val 50000"/>
            </a:avLst>
          </a:prstGeom>
          <a:solidFill>
            <a:srgbClr val="FE99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3C59C38-1AEF-A878-25FA-CF79C8E38D8D}"/>
              </a:ext>
            </a:extLst>
          </p:cNvPr>
          <p:cNvSpPr txBox="1"/>
          <p:nvPr/>
        </p:nvSpPr>
        <p:spPr>
          <a:xfrm>
            <a:off x="1032807" y="2129135"/>
            <a:ext cx="3820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+mj-lt"/>
              </a:rPr>
              <a:t>Salário bruto ano | </a:t>
            </a:r>
            <a:r>
              <a:rPr lang="pt-BR" sz="2400" dirty="0">
                <a:solidFill>
                  <a:srgbClr val="262B88"/>
                </a:solidFill>
                <a:latin typeface="+mj-lt"/>
              </a:rPr>
              <a:t>mês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11B762A-2CAF-7343-8094-49817A05CB7E}"/>
              </a:ext>
            </a:extLst>
          </p:cNvPr>
          <p:cNvSpPr txBox="1"/>
          <p:nvPr/>
        </p:nvSpPr>
        <p:spPr>
          <a:xfrm>
            <a:off x="1263235" y="2499360"/>
            <a:ext cx="3964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+mj-lt"/>
              </a:rPr>
              <a:t>120.000 | </a:t>
            </a:r>
            <a:r>
              <a:rPr lang="pt-BR" sz="3200" b="1" dirty="0">
                <a:solidFill>
                  <a:srgbClr val="262B88"/>
                </a:solidFill>
                <a:latin typeface="+mj-lt"/>
              </a:rPr>
              <a:t>10.000</a:t>
            </a:r>
            <a:r>
              <a:rPr lang="pt-BR" sz="3200" b="1" dirty="0">
                <a:latin typeface="+mj-lt"/>
              </a:rPr>
              <a:t> </a:t>
            </a:r>
          </a:p>
        </p:txBody>
      </p:sp>
      <p:pic>
        <p:nvPicPr>
          <p:cNvPr id="10" name="Imagem 9" descr="Mulher sentada com livro na mão&#10;&#10;Descrição gerada automaticamente com confiança média">
            <a:extLst>
              <a:ext uri="{FF2B5EF4-FFF2-40B4-BE49-F238E27FC236}">
                <a16:creationId xmlns:a16="http://schemas.microsoft.com/office/drawing/2014/main" id="{73224AFE-5BF9-1310-3C49-00FFA069C2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422775" y="2209800"/>
            <a:ext cx="4912563" cy="4712576"/>
          </a:xfrm>
          <a:prstGeom prst="rect">
            <a:avLst/>
          </a:prstGeom>
        </p:spPr>
      </p:pic>
      <p:pic>
        <p:nvPicPr>
          <p:cNvPr id="13" name="Imagem 1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2DBD6BA9-D770-D87B-2D9A-00E70B0DE0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794" y="1898704"/>
            <a:ext cx="806201" cy="1219200"/>
          </a:xfrm>
          <a:prstGeom prst="rect">
            <a:avLst/>
          </a:prstGeom>
        </p:spPr>
      </p:pic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80E39077-3697-3C1E-3448-9B0FBA274C51}"/>
              </a:ext>
            </a:extLst>
          </p:cNvPr>
          <p:cNvSpPr/>
          <p:nvPr/>
        </p:nvSpPr>
        <p:spPr>
          <a:xfrm>
            <a:off x="700016" y="3372103"/>
            <a:ext cx="4489723" cy="1219200"/>
          </a:xfrm>
          <a:prstGeom prst="roundRect">
            <a:avLst>
              <a:gd name="adj" fmla="val 50000"/>
            </a:avLst>
          </a:prstGeom>
          <a:solidFill>
            <a:srgbClr val="FE99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0C6C294-ED86-77FF-E5D6-6F1A57B1CAF8}"/>
              </a:ext>
            </a:extLst>
          </p:cNvPr>
          <p:cNvSpPr txBox="1"/>
          <p:nvPr/>
        </p:nvSpPr>
        <p:spPr>
          <a:xfrm>
            <a:off x="1127397" y="3520038"/>
            <a:ext cx="299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+mj-lt"/>
              </a:rPr>
              <a:t>Limite de dedução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A976F7C-C79F-2D85-02C4-0D7679BC4887}"/>
              </a:ext>
            </a:extLst>
          </p:cNvPr>
          <p:cNvSpPr txBox="1"/>
          <p:nvPr/>
        </p:nvSpPr>
        <p:spPr>
          <a:xfrm>
            <a:off x="1195316" y="3890263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+mj-lt"/>
              </a:rPr>
              <a:t>12%</a:t>
            </a:r>
          </a:p>
        </p:txBody>
      </p:sp>
      <p:pic>
        <p:nvPicPr>
          <p:cNvPr id="14" name="Imagem 13" descr="Interface gráfica do usuário&#10;&#10;Descrição gerada automaticamente">
            <a:extLst>
              <a:ext uri="{FF2B5EF4-FFF2-40B4-BE49-F238E27FC236}">
                <a16:creationId xmlns:a16="http://schemas.microsoft.com/office/drawing/2014/main" id="{B66F3AC7-3CBD-9285-43A8-D09D3C7422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59" b="-1600"/>
          <a:stretch/>
        </p:blipFill>
        <p:spPr>
          <a:xfrm>
            <a:off x="357875" y="3520038"/>
            <a:ext cx="890120" cy="870617"/>
          </a:xfrm>
          <a:prstGeom prst="rect">
            <a:avLst/>
          </a:prstGeom>
        </p:spPr>
      </p:pic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E3917366-F5DB-0B67-68C2-295C37FE273E}"/>
              </a:ext>
            </a:extLst>
          </p:cNvPr>
          <p:cNvSpPr/>
          <p:nvPr/>
        </p:nvSpPr>
        <p:spPr>
          <a:xfrm>
            <a:off x="691229" y="4783825"/>
            <a:ext cx="4497990" cy="1219200"/>
          </a:xfrm>
          <a:prstGeom prst="roundRect">
            <a:avLst>
              <a:gd name="adj" fmla="val 50000"/>
            </a:avLst>
          </a:prstGeom>
          <a:solidFill>
            <a:srgbClr val="FE99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35BB032-8BFB-442D-B2BB-F48DDCDA187C}"/>
              </a:ext>
            </a:extLst>
          </p:cNvPr>
          <p:cNvSpPr txBox="1"/>
          <p:nvPr/>
        </p:nvSpPr>
        <p:spPr>
          <a:xfrm>
            <a:off x="879395" y="4931760"/>
            <a:ext cx="2976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+mj-lt"/>
              </a:rPr>
              <a:t>Base de cálculo IR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DCBCB19-4248-B8DD-40C7-DBFAF362885E}"/>
              </a:ext>
            </a:extLst>
          </p:cNvPr>
          <p:cNvSpPr txBox="1"/>
          <p:nvPr/>
        </p:nvSpPr>
        <p:spPr>
          <a:xfrm>
            <a:off x="1186529" y="5301985"/>
            <a:ext cx="3502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+mj-lt"/>
              </a:rPr>
              <a:t>14.400 | </a:t>
            </a:r>
            <a:r>
              <a:rPr lang="pt-BR" sz="3200" b="1" dirty="0">
                <a:solidFill>
                  <a:srgbClr val="262B88"/>
                </a:solidFill>
                <a:latin typeface="+mj-lt"/>
              </a:rPr>
              <a:t>1.200 </a:t>
            </a:r>
          </a:p>
        </p:txBody>
      </p:sp>
      <p:pic>
        <p:nvPicPr>
          <p:cNvPr id="22" name="Imagem 21" descr="Interface gráfica do usuário&#10;&#10;Descrição gerada automaticamente">
            <a:extLst>
              <a:ext uri="{FF2B5EF4-FFF2-40B4-BE49-F238E27FC236}">
                <a16:creationId xmlns:a16="http://schemas.microsoft.com/office/drawing/2014/main" id="{763F50F3-C34E-168A-5477-A3D221EF2C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915" y="4931760"/>
            <a:ext cx="806201" cy="1007375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8A86AC5E-6819-57A3-C215-9EB223164930}"/>
              </a:ext>
            </a:extLst>
          </p:cNvPr>
          <p:cNvSpPr txBox="1"/>
          <p:nvPr/>
        </p:nvSpPr>
        <p:spPr>
          <a:xfrm>
            <a:off x="6155327" y="2366622"/>
            <a:ext cx="2362200" cy="14061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pt-BR" sz="3200" dirty="0">
                <a:solidFill>
                  <a:schemeClr val="bg1"/>
                </a:solidFill>
                <a:latin typeface="+mj-lt"/>
              </a:rPr>
              <a:t>120.000</a:t>
            </a:r>
          </a:p>
          <a:p>
            <a:pPr algn="ctr">
              <a:lnSpc>
                <a:spcPts val="3200"/>
              </a:lnSpc>
            </a:pPr>
            <a:r>
              <a:rPr lang="pt-BR" sz="3200" dirty="0">
                <a:solidFill>
                  <a:schemeClr val="bg1"/>
                </a:solidFill>
                <a:latin typeface="+mj-lt"/>
              </a:rPr>
              <a:t>-14.400</a:t>
            </a:r>
          </a:p>
          <a:p>
            <a:pPr algn="ctr">
              <a:lnSpc>
                <a:spcPts val="3200"/>
              </a:lnSpc>
              <a:spcBef>
                <a:spcPts val="600"/>
              </a:spcBef>
            </a:pPr>
            <a:r>
              <a:rPr lang="pt-BR" sz="3200" b="1" dirty="0">
                <a:solidFill>
                  <a:schemeClr val="bg1"/>
                </a:solidFill>
                <a:latin typeface="+mj-lt"/>
              </a:rPr>
              <a:t>105.600</a:t>
            </a: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2BDCA877-54B6-85DC-0C8A-C2DE1787DE93}"/>
              </a:ext>
            </a:extLst>
          </p:cNvPr>
          <p:cNvCxnSpPr>
            <a:cxnSpLocks/>
          </p:cNvCxnSpPr>
          <p:nvPr/>
        </p:nvCxnSpPr>
        <p:spPr>
          <a:xfrm flipH="1">
            <a:off x="6397602" y="3201299"/>
            <a:ext cx="33631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m 36" descr="Uma imagem contendo Diagrama&#10;&#10;Descrição gerada automaticamente">
            <a:extLst>
              <a:ext uri="{FF2B5EF4-FFF2-40B4-BE49-F238E27FC236}">
                <a16:creationId xmlns:a16="http://schemas.microsoft.com/office/drawing/2014/main" id="{5C81E5AE-5E57-5BE8-DB1F-B9E6253632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2180" y="1748757"/>
            <a:ext cx="1253730" cy="110894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1F22069-463E-53CB-3566-4F1D09B05374}"/>
              </a:ext>
            </a:extLst>
          </p:cNvPr>
          <p:cNvSpPr txBox="1"/>
          <p:nvPr/>
        </p:nvSpPr>
        <p:spPr>
          <a:xfrm>
            <a:off x="7813734" y="2373367"/>
            <a:ext cx="2362200" cy="14061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pt-BR" sz="3200" dirty="0">
                <a:solidFill>
                  <a:schemeClr val="bg1"/>
                </a:solidFill>
                <a:latin typeface="+mj-lt"/>
              </a:rPr>
              <a:t>10.000</a:t>
            </a:r>
          </a:p>
          <a:p>
            <a:pPr algn="ctr">
              <a:lnSpc>
                <a:spcPts val="3200"/>
              </a:lnSpc>
            </a:pPr>
            <a:r>
              <a:rPr lang="pt-BR" sz="3200" dirty="0">
                <a:solidFill>
                  <a:schemeClr val="bg1"/>
                </a:solidFill>
                <a:latin typeface="+mj-lt"/>
              </a:rPr>
              <a:t>-1.200</a:t>
            </a:r>
          </a:p>
          <a:p>
            <a:pPr algn="ctr">
              <a:lnSpc>
                <a:spcPts val="3200"/>
              </a:lnSpc>
              <a:spcBef>
                <a:spcPts val="600"/>
              </a:spcBef>
            </a:pPr>
            <a:r>
              <a:rPr lang="pt-BR" sz="3200" b="1" dirty="0">
                <a:solidFill>
                  <a:schemeClr val="bg1"/>
                </a:solidFill>
                <a:latin typeface="+mj-lt"/>
              </a:rPr>
              <a:t>8.800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D223F48-AC92-4A00-7A3B-CF379829B970}"/>
              </a:ext>
            </a:extLst>
          </p:cNvPr>
          <p:cNvCxnSpPr/>
          <p:nvPr/>
        </p:nvCxnSpPr>
        <p:spPr>
          <a:xfrm>
            <a:off x="8257664" y="2483500"/>
            <a:ext cx="0" cy="9967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>
            <a:extLst>
              <a:ext uri="{FF2B5EF4-FFF2-40B4-BE49-F238E27FC236}">
                <a16:creationId xmlns:a16="http://schemas.microsoft.com/office/drawing/2014/main" id="{D4B55C06-C866-426F-56F9-5FD7B663A9DC}"/>
              </a:ext>
            </a:extLst>
          </p:cNvPr>
          <p:cNvSpPr txBox="1">
            <a:spLocks/>
          </p:cNvSpPr>
          <p:nvPr/>
        </p:nvSpPr>
        <p:spPr>
          <a:xfrm>
            <a:off x="624848" y="457200"/>
            <a:ext cx="685368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pt-BR" dirty="0">
                <a:solidFill>
                  <a:srgbClr val="EE5D0F"/>
                </a:solidFill>
                <a:latin typeface="Verdana Pro" panose="020B0604030504040204" pitchFamily="34" charset="0"/>
              </a:rPr>
              <a:t>Dedução das contribuições </a:t>
            </a:r>
          </a:p>
        </p:txBody>
      </p:sp>
    </p:spTree>
    <p:extLst>
      <p:ext uri="{BB962C8B-B14F-4D97-AF65-F5344CB8AC3E}">
        <p14:creationId xmlns:p14="http://schemas.microsoft.com/office/powerpoint/2010/main" val="951988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>
            <a:extLst>
              <a:ext uri="{FF2B5EF4-FFF2-40B4-BE49-F238E27FC236}">
                <a16:creationId xmlns:a16="http://schemas.microsoft.com/office/drawing/2014/main" id="{89C65EBD-92D3-0B9A-B00F-145E5C3FBC91}"/>
              </a:ext>
            </a:extLst>
          </p:cNvPr>
          <p:cNvSpPr/>
          <p:nvPr/>
        </p:nvSpPr>
        <p:spPr>
          <a:xfrm>
            <a:off x="1142316" y="1676400"/>
            <a:ext cx="4845278" cy="4845278"/>
          </a:xfrm>
          <a:prstGeom prst="ellipse">
            <a:avLst/>
          </a:prstGeom>
          <a:solidFill>
            <a:srgbClr val="7357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A84DF601-90D0-E8E6-DC85-02EA1EFCC7E8}"/>
              </a:ext>
            </a:extLst>
          </p:cNvPr>
          <p:cNvSpPr/>
          <p:nvPr/>
        </p:nvSpPr>
        <p:spPr>
          <a:xfrm>
            <a:off x="6127522" y="1676400"/>
            <a:ext cx="4845278" cy="4845278"/>
          </a:xfrm>
          <a:prstGeom prst="ellipse">
            <a:avLst/>
          </a:prstGeom>
          <a:solidFill>
            <a:srgbClr val="EE5D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31A2567-D6BD-4449-7349-6A9BDA3B0C63}"/>
              </a:ext>
            </a:extLst>
          </p:cNvPr>
          <p:cNvSpPr txBox="1"/>
          <p:nvPr/>
        </p:nvSpPr>
        <p:spPr>
          <a:xfrm>
            <a:off x="1651732" y="2437044"/>
            <a:ext cx="382644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000" b="1" cap="all" dirty="0">
                <a:solidFill>
                  <a:schemeClr val="bg1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Declaração pelo modelo simplificado</a:t>
            </a:r>
            <a:r>
              <a:rPr lang="pt-BR" sz="2000" cap="all" dirty="0">
                <a:solidFill>
                  <a:schemeClr val="bg1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600" dirty="0">
                <a:solidFill>
                  <a:schemeClr val="bg1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(desconto simplificado)</a:t>
            </a:r>
          </a:p>
          <a:p>
            <a:pPr algn="ctr">
              <a:spcBef>
                <a:spcPts val="600"/>
              </a:spcBef>
            </a:pPr>
            <a:r>
              <a:rPr lang="pt-BR" sz="2000" dirty="0">
                <a:solidFill>
                  <a:schemeClr val="bg1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 contribuinte substitui as deduções legais por uma redução fixa de 20% na base de cálculo (somatória de todos os rendimentos tributáveis)</a:t>
            </a:r>
          </a:p>
          <a:p>
            <a:pPr algn="ctr">
              <a:spcBef>
                <a:spcPts val="600"/>
              </a:spcBef>
            </a:pPr>
            <a:r>
              <a:rPr lang="pt-BR" sz="2000" dirty="0">
                <a:solidFill>
                  <a:schemeClr val="bg1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Limite anual para o desconto simplificado: R$ 16.754,34 (exercício 2023)</a:t>
            </a:r>
            <a:endParaRPr lang="pt-BR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11633B9-C78F-E635-DB7F-CF4ADCC34CCE}"/>
              </a:ext>
            </a:extLst>
          </p:cNvPr>
          <p:cNvSpPr txBox="1"/>
          <p:nvPr/>
        </p:nvSpPr>
        <p:spPr>
          <a:xfrm>
            <a:off x="6645161" y="2937182"/>
            <a:ext cx="3810000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marR="104775" algn="ctr">
              <a:spcBef>
                <a:spcPts val="600"/>
              </a:spcBef>
              <a:spcAft>
                <a:spcPts val="0"/>
              </a:spcAft>
            </a:pPr>
            <a:r>
              <a:rPr lang="pt-BR" sz="2000" b="1" cap="all" dirty="0">
                <a:solidFill>
                  <a:schemeClr val="bg1"/>
                </a:solidFill>
                <a:effectLst/>
                <a:latin typeface="+mj-lt"/>
                <a:ea typeface="Tahoma" panose="020B0604030504040204" pitchFamily="34" charset="0"/>
              </a:rPr>
              <a:t>Declaração pelo modelo completo</a:t>
            </a:r>
            <a:endParaRPr lang="pt-BR" sz="2000" b="1" cap="all" dirty="0">
              <a:solidFill>
                <a:schemeClr val="bg1"/>
              </a:solidFill>
              <a:latin typeface="+mj-lt"/>
              <a:ea typeface="Tahoma" panose="020B0604030504040204" pitchFamily="34" charset="0"/>
            </a:endParaRPr>
          </a:p>
          <a:p>
            <a:pPr marL="101600" marR="104775" algn="ctr">
              <a:spcBef>
                <a:spcPts val="600"/>
              </a:spcBef>
              <a:spcAft>
                <a:spcPts val="0"/>
              </a:spcAft>
            </a:pPr>
            <a:r>
              <a:rPr lang="pt-BR" sz="2000" dirty="0">
                <a:solidFill>
                  <a:schemeClr val="bg1"/>
                </a:solidFill>
                <a:effectLst/>
                <a:latin typeface="+mj-lt"/>
                <a:ea typeface="Tahoma" panose="020B0604030504040204" pitchFamily="34" charset="0"/>
              </a:rPr>
              <a:t>O contribuinte</a:t>
            </a:r>
            <a:r>
              <a:rPr lang="pt-BR" sz="2000" b="1" dirty="0">
                <a:solidFill>
                  <a:schemeClr val="bg1"/>
                </a:solidFill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pt-BR" sz="2000" dirty="0">
                <a:solidFill>
                  <a:schemeClr val="bg1"/>
                </a:solidFill>
                <a:effectLst/>
                <a:latin typeface="+mj-lt"/>
                <a:ea typeface="Tahoma" panose="020B0604030504040204" pitchFamily="34" charset="0"/>
              </a:rPr>
              <a:t>utiliza as deduções legais, ou despesas dedutíveis, tais como dependentes, educação, saúde e previdência complementar.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5E833C-CFD8-7DF3-5BBB-EB26CA90894C}"/>
              </a:ext>
            </a:extLst>
          </p:cNvPr>
          <p:cNvSpPr txBox="1">
            <a:spLocks/>
          </p:cNvSpPr>
          <p:nvPr/>
        </p:nvSpPr>
        <p:spPr>
          <a:xfrm>
            <a:off x="624848" y="457200"/>
            <a:ext cx="760043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pt-BR" dirty="0">
                <a:solidFill>
                  <a:srgbClr val="EE5D0F"/>
                </a:solidFill>
                <a:latin typeface="Verdana Pro" panose="020B0604030504040204" pitchFamily="34" charset="0"/>
              </a:rPr>
              <a:t>Modelo de declaração do IR 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C3C6E58-2C83-AE58-4076-35FB4EBF2196}"/>
              </a:ext>
            </a:extLst>
          </p:cNvPr>
          <p:cNvSpPr txBox="1">
            <a:spLocks/>
          </p:cNvSpPr>
          <p:nvPr/>
        </p:nvSpPr>
        <p:spPr>
          <a:xfrm>
            <a:off x="535860" y="867696"/>
            <a:ext cx="7920483" cy="24622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262B88"/>
                </a:solidFill>
                <a:latin typeface="Verdana Pro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pt-BR" sz="1600" b="0" dirty="0"/>
              <a:t>IRPF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36282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6E3A08E-6A8F-8D00-C6F8-B543A6F88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763558"/>
              </p:ext>
            </p:extLst>
          </p:nvPr>
        </p:nvGraphicFramePr>
        <p:xfrm>
          <a:off x="4191000" y="1736401"/>
          <a:ext cx="6936370" cy="465456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00142">
                  <a:extLst>
                    <a:ext uri="{9D8B030D-6E8A-4147-A177-3AD203B41FA5}">
                      <a16:colId xmlns:a16="http://schemas.microsoft.com/office/drawing/2014/main" val="232275133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1714324930"/>
                    </a:ext>
                  </a:extLst>
                </a:gridCol>
                <a:gridCol w="1931972">
                  <a:extLst>
                    <a:ext uri="{9D8B030D-6E8A-4147-A177-3AD203B41FA5}">
                      <a16:colId xmlns:a16="http://schemas.microsoft.com/office/drawing/2014/main" val="2127068348"/>
                    </a:ext>
                  </a:extLst>
                </a:gridCol>
              </a:tblGrid>
              <a:tr h="50458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325" marR="660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cap="all" baseline="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Com previdência </a:t>
                      </a:r>
                    </a:p>
                    <a:p>
                      <a:pPr marL="60325" marR="660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cap="all" baseline="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Mês | R$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57CF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660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cap="all" baseline="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sem previdência </a:t>
                      </a:r>
                    </a:p>
                    <a:p>
                      <a:pPr marL="60325" marR="660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cap="all" baseline="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Mês | R$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B3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028204"/>
                  </a:ext>
                </a:extLst>
              </a:tr>
              <a:tr h="436307">
                <a:tc>
                  <a:txBody>
                    <a:bodyPr/>
                    <a:lstStyle/>
                    <a:p>
                      <a:pPr marL="50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Salário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135" marR="64135" algn="ct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10.000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135" marR="64135" algn="ct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10.000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4664424"/>
                  </a:ext>
                </a:extLst>
              </a:tr>
              <a:tr h="498368">
                <a:tc>
                  <a:txBody>
                    <a:bodyPr/>
                    <a:lstStyle/>
                    <a:p>
                      <a:pPr marL="50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Parcela do INSS deduzida mensalmente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135" marR="64135" algn="ct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909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135" marR="64135" algn="ct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909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2372851"/>
                  </a:ext>
                </a:extLst>
              </a:tr>
              <a:tr h="379666">
                <a:tc>
                  <a:txBody>
                    <a:bodyPr/>
                    <a:lstStyle/>
                    <a:p>
                      <a:pPr marL="50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Contribuição mensal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135" marR="64135" algn="ct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1.200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135" marR="64135"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8742537"/>
                  </a:ext>
                </a:extLst>
              </a:tr>
              <a:tr h="510270">
                <a:tc>
                  <a:txBody>
                    <a:bodyPr/>
                    <a:lstStyle/>
                    <a:p>
                      <a:pPr marL="50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Salário líquido mensal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9901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73025" algn="ct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7.891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pt-BR" sz="1400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          </a:t>
                      </a:r>
                      <a:r>
                        <a:rPr lang="pt-BR" sz="14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                         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(10.000 – 909 – 1.200)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57CF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73025" algn="ct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9.091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pt-BR" sz="1400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                               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(10.000 – 909)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B3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425871"/>
                  </a:ext>
                </a:extLst>
              </a:tr>
              <a:tr h="685306">
                <a:tc>
                  <a:txBody>
                    <a:bodyPr/>
                    <a:lstStyle/>
                    <a:p>
                      <a:pPr marL="50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Aplicação da alíquota do IR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135" marR="64135" algn="ct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2.170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pt-BR" sz="14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                           (7.891 x 27,5%)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135" marR="64135" algn="ct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2.500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pt-BR" sz="140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                           (9.091 x 27,5%)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7754258"/>
                  </a:ext>
                </a:extLst>
              </a:tr>
              <a:tr h="498368">
                <a:tc>
                  <a:txBody>
                    <a:bodyPr/>
                    <a:lstStyle/>
                    <a:p>
                      <a:pPr marL="50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Parcela do IR a ser</a:t>
                      </a:r>
                      <a:r>
                        <a:rPr lang="pt-BR" sz="1400" spc="6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deduzida, conforme tabela</a:t>
                      </a:r>
                      <a:r>
                        <a:rPr lang="pt-BR" sz="1400" spc="95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progressiva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135" marR="64135" algn="ctr"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896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135" marR="64135" algn="ct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896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6088016"/>
                  </a:ext>
                </a:extLst>
              </a:tr>
              <a:tr h="510270">
                <a:tc>
                  <a:txBody>
                    <a:bodyPr/>
                    <a:lstStyle/>
                    <a:p>
                      <a:pPr marL="50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Imposto de renda a recolher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64135" algn="ct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1.274 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                           (</a:t>
                      </a:r>
                      <a:r>
                        <a:rPr lang="pt-BR" sz="1400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2.170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 – 896)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64135" algn="ct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1.604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pt-BR" sz="1400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                               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pt-BR" sz="1400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2.500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 – 896)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911961"/>
                  </a:ext>
                </a:extLst>
              </a:tr>
              <a:tr h="631423">
                <a:tc>
                  <a:txBody>
                    <a:bodyPr/>
                    <a:lstStyle/>
                    <a:p>
                      <a:pPr marL="50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cap="none" baseline="0" dirty="0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Vantagem fiscal mensal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9901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73025" algn="ctr"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330</a:t>
                      </a:r>
                      <a:r>
                        <a:rPr lang="pt-BR" sz="1400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Ebrima" panose="02000000000000000000" pitchFamily="2" charset="0"/>
                      </a:endParaRPr>
                    </a:p>
                    <a:p>
                      <a:pPr marL="45720" marR="73025" algn="ctr"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(1.604 – 1.274)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57CF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73025" algn="ctr"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ahoma" panose="020B0604030504040204" pitchFamily="34" charset="0"/>
                        </a:rPr>
                        <a:t>Inexistente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B3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708555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03C3C994-CAF7-9744-761A-05706C3D3C04}"/>
              </a:ext>
            </a:extLst>
          </p:cNvPr>
          <p:cNvSpPr txBox="1"/>
          <p:nvPr/>
        </p:nvSpPr>
        <p:spPr>
          <a:xfrm>
            <a:off x="838200" y="5683082"/>
            <a:ext cx="31978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  <a:latin typeface="Verdana Pro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Incentivo fiscal anual </a:t>
            </a:r>
            <a:r>
              <a:rPr lang="pt-BR" sz="2000" b="1" dirty="0">
                <a:solidFill>
                  <a:schemeClr val="bg1"/>
                </a:solidFill>
                <a:effectLst/>
                <a:highlight>
                  <a:srgbClr val="262B88"/>
                </a:highlight>
                <a:latin typeface="Verdana Pro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R$ </a:t>
            </a:r>
            <a:r>
              <a:rPr lang="pt-BR" sz="2000" b="1" dirty="0">
                <a:solidFill>
                  <a:schemeClr val="bg1"/>
                </a:solidFill>
                <a:highlight>
                  <a:srgbClr val="262B88"/>
                </a:highlight>
                <a:latin typeface="Verdana Pro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3.960</a:t>
            </a:r>
            <a:r>
              <a:rPr lang="pt-BR" sz="2000" dirty="0">
                <a:effectLst/>
                <a:latin typeface="Verdana Pro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1600" i="1" dirty="0">
                <a:effectLst/>
                <a:latin typeface="Verdana Pro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(330 X 12)</a:t>
            </a:r>
            <a:endParaRPr lang="pt-BR" sz="2000" i="1" dirty="0">
              <a:latin typeface="Verdana Pro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45B92E1-A178-F60A-317E-900BB5D05067}"/>
              </a:ext>
            </a:extLst>
          </p:cNvPr>
          <p:cNvSpPr txBox="1">
            <a:spLocks/>
          </p:cNvSpPr>
          <p:nvPr/>
        </p:nvSpPr>
        <p:spPr>
          <a:xfrm>
            <a:off x="624848" y="457200"/>
            <a:ext cx="851915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pt-BR" dirty="0">
                <a:solidFill>
                  <a:srgbClr val="EE5D0F"/>
                </a:solidFill>
                <a:latin typeface="Verdana Pro" panose="020B0604030504040204" pitchFamily="34" charset="0"/>
              </a:rPr>
              <a:t>Comparativo </a:t>
            </a:r>
            <a:r>
              <a:rPr lang="pt-BR" b="0" dirty="0">
                <a:solidFill>
                  <a:srgbClr val="EE5D0F"/>
                </a:solidFill>
                <a:latin typeface="Verdana Pro" panose="020B0604030504040204" pitchFamily="34" charset="0"/>
              </a:rPr>
              <a:t>com</a:t>
            </a:r>
            <a:r>
              <a:rPr lang="pt-BR" dirty="0">
                <a:solidFill>
                  <a:srgbClr val="EE5D0F"/>
                </a:solidFill>
                <a:latin typeface="Verdana Pro" panose="020B0604030504040204" pitchFamily="34" charset="0"/>
              </a:rPr>
              <a:t> e </a:t>
            </a:r>
            <a:r>
              <a:rPr lang="pt-BR" b="0" dirty="0">
                <a:solidFill>
                  <a:srgbClr val="EE5D0F"/>
                </a:solidFill>
                <a:latin typeface="Verdana Pro" panose="020B0604030504040204" pitchFamily="34" charset="0"/>
              </a:rPr>
              <a:t>sem</a:t>
            </a:r>
            <a:r>
              <a:rPr lang="pt-BR" dirty="0">
                <a:solidFill>
                  <a:srgbClr val="EE5D0F"/>
                </a:solidFill>
                <a:latin typeface="Verdana Pro" panose="020B0604030504040204" pitchFamily="34" charset="0"/>
              </a:rPr>
              <a:t> previdência </a:t>
            </a:r>
          </a:p>
        </p:txBody>
      </p:sp>
      <p:pic>
        <p:nvPicPr>
          <p:cNvPr id="18" name="Imagem 17" descr="Ícone&#10;&#10;Descrição gerada automaticamente">
            <a:extLst>
              <a:ext uri="{FF2B5EF4-FFF2-40B4-BE49-F238E27FC236}">
                <a16:creationId xmlns:a16="http://schemas.microsoft.com/office/drawing/2014/main" id="{A4E106C2-6C60-C19C-AC53-5A6B18D91F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38" b="-6706"/>
          <a:stretch/>
        </p:blipFill>
        <p:spPr>
          <a:xfrm>
            <a:off x="776690" y="1780996"/>
            <a:ext cx="1587777" cy="1814602"/>
          </a:xfrm>
          <a:prstGeom prst="rect">
            <a:avLst/>
          </a:prstGeom>
        </p:spPr>
      </p:pic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0D525F99-E2D6-0374-805D-806C34DEC0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6023" y="2755637"/>
            <a:ext cx="1587777" cy="1814602"/>
          </a:xfrm>
          <a:prstGeom prst="rect">
            <a:avLst/>
          </a:prstGeom>
        </p:spPr>
      </p:pic>
      <p:pic>
        <p:nvPicPr>
          <p:cNvPr id="19" name="Imagem 18" descr="Ícone&#10;&#10;Descrição gerada automaticamente">
            <a:extLst>
              <a:ext uri="{FF2B5EF4-FFF2-40B4-BE49-F238E27FC236}">
                <a16:creationId xmlns:a16="http://schemas.microsoft.com/office/drawing/2014/main" id="{BC32EBFC-86C5-BB57-3E7E-43D13EF50C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280" y="3595598"/>
            <a:ext cx="1587777" cy="181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clado de computador&#10;&#10;Descrição gerada automaticamente">
            <a:extLst>
              <a:ext uri="{FF2B5EF4-FFF2-40B4-BE49-F238E27FC236}">
                <a16:creationId xmlns:a16="http://schemas.microsoft.com/office/drawing/2014/main" id="{92A67CC3-CB1F-FF75-83E1-4D97D747E8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9241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457DE0A-F206-B00C-9E49-3691149CF746}"/>
              </a:ext>
            </a:extLst>
          </p:cNvPr>
          <p:cNvSpPr txBox="1"/>
          <p:nvPr/>
        </p:nvSpPr>
        <p:spPr>
          <a:xfrm>
            <a:off x="1847850" y="1973159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pt-BR" sz="2400" b="1" dirty="0">
                <a:highlight>
                  <a:srgbClr val="F6F6F6"/>
                </a:highlight>
                <a:latin typeface="+mj-lt"/>
              </a:rPr>
              <a:t>Outras possibilidades de dedução: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914EB67-4CFD-B109-D17A-B1916ADC7F90}"/>
              </a:ext>
            </a:extLst>
          </p:cNvPr>
          <p:cNvSpPr txBox="1"/>
          <p:nvPr/>
        </p:nvSpPr>
        <p:spPr>
          <a:xfrm>
            <a:off x="5867400" y="794252"/>
            <a:ext cx="4419600" cy="71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400"/>
              </a:lnSpc>
            </a:pPr>
            <a:r>
              <a:rPr lang="pt-BR" sz="2400" dirty="0">
                <a:solidFill>
                  <a:schemeClr val="bg1"/>
                </a:solidFill>
                <a:latin typeface="+mj-lt"/>
              </a:rPr>
              <a:t>Dedução válida para declarações no modelo completo</a:t>
            </a:r>
          </a:p>
        </p:txBody>
      </p:sp>
      <p:pic>
        <p:nvPicPr>
          <p:cNvPr id="8" name="Imagem 7" descr="Logotipo, Ícone&#10;&#10;Descrição gerada automaticamente">
            <a:extLst>
              <a:ext uri="{FF2B5EF4-FFF2-40B4-BE49-F238E27FC236}">
                <a16:creationId xmlns:a16="http://schemas.microsoft.com/office/drawing/2014/main" id="{D0568EB5-794F-AFBE-4C5F-42A4AA2266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648983"/>
            <a:ext cx="990600" cy="857452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D08443B1-330D-A28A-7897-E25402F26595}"/>
              </a:ext>
            </a:extLst>
          </p:cNvPr>
          <p:cNvSpPr/>
          <p:nvPr/>
        </p:nvSpPr>
        <p:spPr>
          <a:xfrm>
            <a:off x="1514701" y="2743200"/>
            <a:ext cx="2819400" cy="1089314"/>
          </a:xfrm>
          <a:prstGeom prst="roundRect">
            <a:avLst>
              <a:gd name="adj" fmla="val 50000"/>
            </a:avLst>
          </a:prstGeom>
          <a:solidFill>
            <a:srgbClr val="FE99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Dependente: </a:t>
            </a:r>
          </a:p>
          <a:p>
            <a:pPr algn="ctr"/>
            <a:r>
              <a:rPr lang="pt-BR" dirty="0"/>
              <a:t>R$ 2.275,08 por dependente 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898B8949-7590-1583-3063-077D750146E1}"/>
              </a:ext>
            </a:extLst>
          </p:cNvPr>
          <p:cNvSpPr/>
          <p:nvPr/>
        </p:nvSpPr>
        <p:spPr>
          <a:xfrm>
            <a:off x="2391001" y="4018191"/>
            <a:ext cx="2819400" cy="1089314"/>
          </a:xfrm>
          <a:prstGeom prst="roundRect">
            <a:avLst>
              <a:gd name="adj" fmla="val 50000"/>
            </a:avLst>
          </a:prstGeom>
          <a:solidFill>
            <a:srgbClr val="262B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Despesas com </a:t>
            </a:r>
          </a:p>
          <a:p>
            <a:pPr algn="ctr"/>
            <a:r>
              <a:rPr lang="pt-BR" dirty="0"/>
              <a:t>instrução: </a:t>
            </a:r>
          </a:p>
          <a:p>
            <a:pPr algn="ctr"/>
            <a:r>
              <a:rPr lang="pt-BR" dirty="0"/>
              <a:t>R$ 3.561,50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76B8C458-A87B-D6DC-B8A1-DEE4D6BB8A72}"/>
              </a:ext>
            </a:extLst>
          </p:cNvPr>
          <p:cNvSpPr/>
          <p:nvPr/>
        </p:nvSpPr>
        <p:spPr>
          <a:xfrm>
            <a:off x="3229201" y="5293182"/>
            <a:ext cx="2819400" cy="1089314"/>
          </a:xfrm>
          <a:prstGeom prst="roundRect">
            <a:avLst>
              <a:gd name="adj" fmla="val 50000"/>
            </a:avLst>
          </a:prstGeom>
          <a:solidFill>
            <a:srgbClr val="FE99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Pagamentos </a:t>
            </a:r>
          </a:p>
          <a:p>
            <a:pPr algn="ctr"/>
            <a:r>
              <a:rPr lang="pt-BR" dirty="0"/>
              <a:t>destinados à </a:t>
            </a:r>
          </a:p>
          <a:p>
            <a:pPr algn="ctr"/>
            <a:r>
              <a:rPr lang="pt-BR" dirty="0"/>
              <a:t>pensão alimentícia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149FA39-D1E9-1789-AD94-05133C5C059A}"/>
              </a:ext>
            </a:extLst>
          </p:cNvPr>
          <p:cNvSpPr/>
          <p:nvPr/>
        </p:nvSpPr>
        <p:spPr>
          <a:xfrm>
            <a:off x="6343202" y="2981489"/>
            <a:ext cx="3981898" cy="1538461"/>
          </a:xfrm>
          <a:prstGeom prst="roundRect">
            <a:avLst>
              <a:gd name="adj" fmla="val 50000"/>
            </a:avLst>
          </a:prstGeom>
          <a:solidFill>
            <a:srgbClr val="FE99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Doações são dedutíveis até 6%</a:t>
            </a:r>
          </a:p>
          <a:p>
            <a:pPr algn="ctr"/>
            <a:r>
              <a:rPr lang="pt-BR" dirty="0"/>
              <a:t>do chamado "imposto devido”, diretamente do imposto de renda (não da base de cálculo da declaração)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60728989-54F3-3B41-7195-1A0AAE2F0AE3}"/>
              </a:ext>
            </a:extLst>
          </p:cNvPr>
          <p:cNvSpPr/>
          <p:nvPr/>
        </p:nvSpPr>
        <p:spPr>
          <a:xfrm>
            <a:off x="7449002" y="4743779"/>
            <a:ext cx="3623298" cy="1399911"/>
          </a:xfrm>
          <a:prstGeom prst="roundRect">
            <a:avLst>
              <a:gd name="adj" fmla="val 50000"/>
            </a:avLst>
          </a:prstGeom>
          <a:solidFill>
            <a:srgbClr val="262B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Parcela isenta para maiores de 65 anos: R$ 24.751,74 (R$ 1.903,98 por mês, incluindo o 13º salário)</a:t>
            </a:r>
          </a:p>
        </p:txBody>
      </p:sp>
    </p:spTree>
    <p:extLst>
      <p:ext uri="{BB962C8B-B14F-4D97-AF65-F5344CB8AC3E}">
        <p14:creationId xmlns:p14="http://schemas.microsoft.com/office/powerpoint/2010/main" val="3640349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essoa de roupa preta&#10;&#10;Descrição gerada automaticamente com confiança média">
            <a:extLst>
              <a:ext uri="{FF2B5EF4-FFF2-40B4-BE49-F238E27FC236}">
                <a16:creationId xmlns:a16="http://schemas.microsoft.com/office/drawing/2014/main" id="{DA682B1F-D12B-C2ED-B396-EB1A971107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20">
            <a:extLst>
              <a:ext uri="{FF2B5EF4-FFF2-40B4-BE49-F238E27FC236}">
                <a16:creationId xmlns:a16="http://schemas.microsoft.com/office/drawing/2014/main" id="{39C49A4A-9CB8-8811-A32E-EA4348EE4B84}"/>
              </a:ext>
            </a:extLst>
          </p:cNvPr>
          <p:cNvSpPr txBox="1"/>
          <p:nvPr/>
        </p:nvSpPr>
        <p:spPr>
          <a:xfrm>
            <a:off x="621012" y="3429000"/>
            <a:ext cx="3589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Paga IR sobre os VALORES recebidos</a:t>
            </a:r>
          </a:p>
        </p:txBody>
      </p:sp>
      <p:sp>
        <p:nvSpPr>
          <p:cNvPr id="3" name="CaixaDeTexto 14">
            <a:extLst>
              <a:ext uri="{FF2B5EF4-FFF2-40B4-BE49-F238E27FC236}">
                <a16:creationId xmlns:a16="http://schemas.microsoft.com/office/drawing/2014/main" id="{A790C26E-780B-DD63-4094-3A5BDB0F130F}"/>
              </a:ext>
            </a:extLst>
          </p:cNvPr>
          <p:cNvSpPr txBox="1"/>
          <p:nvPr/>
        </p:nvSpPr>
        <p:spPr>
          <a:xfrm>
            <a:off x="601962" y="2086511"/>
            <a:ext cx="35890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 algn="ctr">
              <a:defRPr sz="32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z="4000" dirty="0"/>
              <a:t>FASE DE RECEBIMENTO</a:t>
            </a:r>
          </a:p>
        </p:txBody>
      </p:sp>
    </p:spTree>
    <p:extLst>
      <p:ext uri="{BB962C8B-B14F-4D97-AF65-F5344CB8AC3E}">
        <p14:creationId xmlns:p14="http://schemas.microsoft.com/office/powerpoint/2010/main" val="135712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 de Texto 12">
            <a:extLst>
              <a:ext uri="{FF2B5EF4-FFF2-40B4-BE49-F238E27FC236}">
                <a16:creationId xmlns:a16="http://schemas.microsoft.com/office/drawing/2014/main" id="{05633E39-6B5F-C6D2-2440-A525BB9D22D7}"/>
              </a:ext>
            </a:extLst>
          </p:cNvPr>
          <p:cNvSpPr txBox="1"/>
          <p:nvPr/>
        </p:nvSpPr>
        <p:spPr>
          <a:xfrm>
            <a:off x="4495800" y="1956813"/>
            <a:ext cx="6858000" cy="1224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477">
                <a:solidFill>
                  <a:schemeClr val="tx1">
                    <a:lumMod val="75000"/>
                    <a:lumOff val="25000"/>
                  </a:schemeClr>
                </a:solidFill>
                <a:latin typeface="Speak Pro" panose="020B0504020101020102" pitchFamily="34" charset="0"/>
              </a:defRPr>
            </a:lvl1pPr>
          </a:lstStyle>
          <a:p>
            <a:pPr algn="l">
              <a:lnSpc>
                <a:spcPts val="2200"/>
              </a:lnSpc>
              <a:spcBef>
                <a:spcPts val="600"/>
              </a:spcBef>
            </a:pPr>
            <a:r>
              <a:rPr lang="pt-BR" sz="2200" dirty="0">
                <a:latin typeface="+mj-lt"/>
                <a:ea typeface="Verdana" panose="020B0604030504040204" pitchFamily="34" charset="0"/>
                <a:cs typeface="Roboto" panose="02000000000000000000" pitchFamily="2" charset="0"/>
              </a:rPr>
              <a:t>Permite aos participantes escolherem a forma que seus recursos serão tributados </a:t>
            </a:r>
            <a:r>
              <a:rPr lang="pt-BR" sz="2200" b="1" dirty="0">
                <a:latin typeface="+mj-lt"/>
                <a:ea typeface="Verdana" panose="020B0604030504040204" pitchFamily="34" charset="0"/>
                <a:cs typeface="Roboto" panose="02000000000000000000" pitchFamily="2" charset="0"/>
              </a:rPr>
              <a:t>até o momento da conversão do patrimônio em renda mensal ou no primeiro resgate de recursos</a:t>
            </a:r>
            <a:endParaRPr lang="pt-BR" sz="2200" dirty="0">
              <a:latin typeface="+mj-lt"/>
              <a:ea typeface="Verdana" panose="020B0604030504040204" pitchFamily="34" charset="0"/>
              <a:cs typeface="Roboto" panose="02000000000000000000" pitchFamily="2" charset="0"/>
            </a:endParaRPr>
          </a:p>
        </p:txBody>
      </p:sp>
      <p:pic>
        <p:nvPicPr>
          <p:cNvPr id="9" name="Imagem 8" descr="Mouse de computador&#10;&#10;Descrição gerada automaticamente">
            <a:extLst>
              <a:ext uri="{FF2B5EF4-FFF2-40B4-BE49-F238E27FC236}">
                <a16:creationId xmlns:a16="http://schemas.microsoft.com/office/drawing/2014/main" id="{AE41657C-DF77-315E-A201-0871DDBAF2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76" y="1339946"/>
            <a:ext cx="4795606" cy="4294951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356775BC-DF53-0C82-C8C2-33CD51D02090}"/>
              </a:ext>
            </a:extLst>
          </p:cNvPr>
          <p:cNvSpPr/>
          <p:nvPr/>
        </p:nvSpPr>
        <p:spPr>
          <a:xfrm>
            <a:off x="1191841" y="4644297"/>
            <a:ext cx="5410200" cy="1981200"/>
          </a:xfrm>
          <a:prstGeom prst="roundRect">
            <a:avLst>
              <a:gd name="adj" fmla="val 50000"/>
            </a:avLst>
          </a:prstGeom>
          <a:solidFill>
            <a:srgbClr val="EE5D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D0F5F4F3-F9EF-F851-9FF0-AC0294A07FF4}"/>
              </a:ext>
            </a:extLst>
          </p:cNvPr>
          <p:cNvSpPr/>
          <p:nvPr/>
        </p:nvSpPr>
        <p:spPr>
          <a:xfrm>
            <a:off x="7271069" y="4659045"/>
            <a:ext cx="4048318" cy="1966452"/>
          </a:xfrm>
          <a:prstGeom prst="roundRect">
            <a:avLst>
              <a:gd name="adj" fmla="val 50000"/>
            </a:avLst>
          </a:prstGeom>
          <a:solidFill>
            <a:srgbClr val="262B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EB2CFDE-8F9E-7CE2-CA70-179A68789A24}"/>
              </a:ext>
            </a:extLst>
          </p:cNvPr>
          <p:cNvSpPr/>
          <p:nvPr/>
        </p:nvSpPr>
        <p:spPr>
          <a:xfrm>
            <a:off x="941947" y="5359520"/>
            <a:ext cx="618008" cy="618008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46311039-6B9C-62B3-23F9-105AE5C2F754}"/>
              </a:ext>
            </a:extLst>
          </p:cNvPr>
          <p:cNvSpPr/>
          <p:nvPr/>
        </p:nvSpPr>
        <p:spPr>
          <a:xfrm>
            <a:off x="7008968" y="5359520"/>
            <a:ext cx="618008" cy="618008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140D835-A03B-CC91-9531-F348CCB0B537}"/>
              </a:ext>
            </a:extLst>
          </p:cNvPr>
          <p:cNvSpPr txBox="1"/>
          <p:nvPr/>
        </p:nvSpPr>
        <p:spPr>
          <a:xfrm>
            <a:off x="7811619" y="4903607"/>
            <a:ext cx="29421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defRPr>
            </a:lvl1pPr>
          </a:lstStyle>
          <a:p>
            <a:r>
              <a:rPr lang="pt-BR" sz="1800" dirty="0">
                <a:latin typeface="+mj-lt"/>
              </a:rPr>
              <a:t>Novos participantes:</a:t>
            </a:r>
          </a:p>
          <a:p>
            <a:r>
              <a:rPr lang="pt-BR" sz="1800" b="0" dirty="0">
                <a:latin typeface="+mj-lt"/>
              </a:rPr>
              <a:t>Poderão escolher o regime de tributação até o início do recebimento de renda ou no primeiro resgate.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4FC875D-E71A-016F-6A49-0E066E96B7C9}"/>
              </a:ext>
            </a:extLst>
          </p:cNvPr>
          <p:cNvSpPr txBox="1"/>
          <p:nvPr/>
        </p:nvSpPr>
        <p:spPr>
          <a:xfrm>
            <a:off x="1643256" y="4781949"/>
            <a:ext cx="4344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400">
                <a:solidFill>
                  <a:schemeClr val="bg1"/>
                </a:solidFill>
                <a:latin typeface="Speak Pro" panose="020B0504020101020102" pitchFamily="34" charset="0"/>
              </a:defRPr>
            </a:lvl1pPr>
          </a:lstStyle>
          <a:p>
            <a:pPr algn="l"/>
            <a:r>
              <a:rPr lang="pt-BR" sz="1800" b="1" dirty="0">
                <a:latin typeface="+mj-lt"/>
                <a:ea typeface="Verdana" panose="020B0604030504040204" pitchFamily="34" charset="0"/>
                <a:cs typeface="Roboto" panose="02000000000000000000" pitchFamily="2" charset="0"/>
              </a:rPr>
              <a:t>Já escolhi meu regime de tributação na adesão, antes da publicação da Lei. E agora?</a:t>
            </a:r>
          </a:p>
          <a:p>
            <a:pPr algn="l"/>
            <a:r>
              <a:rPr lang="pt-BR" sz="1800" dirty="0">
                <a:latin typeface="+mj-lt"/>
                <a:ea typeface="Verdana" panose="020B0604030504040204" pitchFamily="34" charset="0"/>
                <a:cs typeface="Roboto" panose="02000000000000000000" pitchFamily="2" charset="0"/>
              </a:rPr>
              <a:t>Você poderá alterar o regime escolhido até o momento em que iniciar o recebimento dos recursos do plano.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511C0FD-AE96-F55D-9DD4-2A663A65F09E}"/>
              </a:ext>
            </a:extLst>
          </p:cNvPr>
          <p:cNvSpPr txBox="1"/>
          <p:nvPr/>
        </p:nvSpPr>
        <p:spPr>
          <a:xfrm>
            <a:off x="6296214" y="3181691"/>
            <a:ext cx="4644364" cy="660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200"/>
              </a:lnSpc>
              <a:spcBef>
                <a:spcPts val="600"/>
              </a:spcBef>
            </a:pPr>
            <a:r>
              <a:rPr lang="pt-BR" sz="2200" dirty="0">
                <a:solidFill>
                  <a:srgbClr val="262B88"/>
                </a:solidFill>
                <a:latin typeface="+mj-lt"/>
                <a:ea typeface="Verdana" panose="020B0604030504040204" pitchFamily="34" charset="0"/>
                <a:cs typeface="Roboto" panose="02000000000000000000" pitchFamily="2" charset="0"/>
              </a:rPr>
              <a:t>Até então, esta opção deveria ser feita na adesão ao plano.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A422E0F-43B5-4CB0-91E8-51EDC5D957C4}"/>
              </a:ext>
            </a:extLst>
          </p:cNvPr>
          <p:cNvSpPr txBox="1">
            <a:spLocks/>
          </p:cNvSpPr>
          <p:nvPr/>
        </p:nvSpPr>
        <p:spPr>
          <a:xfrm>
            <a:off x="624848" y="457200"/>
            <a:ext cx="851915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pt-BR">
                <a:solidFill>
                  <a:srgbClr val="EE5D0F"/>
                </a:solidFill>
                <a:latin typeface="Verdana Pro" panose="020B0604030504040204" pitchFamily="34" charset="0"/>
              </a:rPr>
              <a:t>Lei </a:t>
            </a:r>
            <a:r>
              <a:rPr lang="pt-BR" dirty="0">
                <a:solidFill>
                  <a:srgbClr val="EE5D0F"/>
                </a:solidFill>
                <a:latin typeface="Verdana Pro" panose="020B0604030504040204" pitchFamily="34" charset="0"/>
              </a:rPr>
              <a:t>14.803 </a:t>
            </a:r>
            <a:r>
              <a:rPr lang="pt-BR" b="0" dirty="0">
                <a:solidFill>
                  <a:srgbClr val="EE5D0F"/>
                </a:solidFill>
                <a:latin typeface="Verdana Pro" panose="020B0604030504040204" pitchFamily="34" charset="0"/>
              </a:rPr>
              <a:t>(</a:t>
            </a:r>
            <a:r>
              <a:rPr lang="pt-BR" b="0" dirty="0" err="1">
                <a:solidFill>
                  <a:srgbClr val="EE5D0F"/>
                </a:solidFill>
                <a:latin typeface="Verdana Pro" panose="020B0604030504040204" pitchFamily="34" charset="0"/>
              </a:rPr>
              <a:t>jan</a:t>
            </a:r>
            <a:r>
              <a:rPr lang="pt-BR" b="0" dirty="0">
                <a:solidFill>
                  <a:srgbClr val="EE5D0F"/>
                </a:solidFill>
                <a:latin typeface="Verdana Pro" panose="020B0604030504040204" pitchFamily="34" charset="0"/>
              </a:rPr>
              <a:t>/24)</a:t>
            </a:r>
          </a:p>
        </p:txBody>
      </p:sp>
    </p:spTree>
    <p:extLst>
      <p:ext uri="{BB962C8B-B14F-4D97-AF65-F5344CB8AC3E}">
        <p14:creationId xmlns:p14="http://schemas.microsoft.com/office/powerpoint/2010/main" val="2763967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407CA-D5A0-D846-BD34-F80F226ED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77">
            <a:extLst>
              <a:ext uri="{FF2B5EF4-FFF2-40B4-BE49-F238E27FC236}">
                <a16:creationId xmlns:a16="http://schemas.microsoft.com/office/drawing/2014/main" id="{C852B0D3-06F8-1A3A-1F14-7C27D78EA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884024"/>
              </p:ext>
            </p:extLst>
          </p:nvPr>
        </p:nvGraphicFramePr>
        <p:xfrm>
          <a:off x="691374" y="2138147"/>
          <a:ext cx="5184576" cy="35768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6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RENDIMENTOS</a:t>
                      </a:r>
                      <a:br>
                        <a:rPr kumimoji="0" lang="pt-BR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pt-BR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LÍQUIDOS MENSAIS (R$) </a:t>
                      </a:r>
                      <a:endParaRPr kumimoji="0" 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4009" marR="54009" marT="36007" marB="36007" anchor="ctr" horzOverflow="overflow">
                    <a:lnL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B8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ALÍQUOTA</a:t>
                      </a:r>
                      <a:endParaRPr kumimoji="0" 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4009" marR="54009" marT="36007" marB="36007"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B8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DEDUZIR</a:t>
                      </a:r>
                      <a:endParaRPr kumimoji="0" 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4009" marR="54009" marT="36007" marB="36007"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B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Até R$ 2.259,20</a:t>
                      </a:r>
                    </a:p>
                  </a:txBody>
                  <a:tcPr marL="54009" marR="54009" marT="36007" marB="36007" anchor="ctr" horzOverflow="overflow">
                    <a:lnL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Isenta</a:t>
                      </a:r>
                    </a:p>
                  </a:txBody>
                  <a:tcPr marL="54009" marR="54009" marT="36007" marB="36007"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4009" marR="54009" marT="36007" marB="36007"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8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De R$ 2.259,20 até R$ 2.826,65</a:t>
                      </a:r>
                    </a:p>
                  </a:txBody>
                  <a:tcPr marL="54009" marR="54009" marT="36007" marB="36007" anchor="ctr" horzOverflow="overflow">
                    <a:lnL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7,5%</a:t>
                      </a:r>
                    </a:p>
                  </a:txBody>
                  <a:tcPr marL="54009" marR="54009" marT="36007" marB="36007"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169,44</a:t>
                      </a:r>
                    </a:p>
                  </a:txBody>
                  <a:tcPr marL="54009" marR="54009" marT="36007" marB="36007"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De R$ 2.826,65 até R$ 3.751,05</a:t>
                      </a:r>
                    </a:p>
                  </a:txBody>
                  <a:tcPr marL="54009" marR="54009" marT="36007" marB="36007" anchor="ctr" horzOverflow="overflow">
                    <a:lnL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54009" marR="54009" marT="36007" marB="36007"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381,44</a:t>
                      </a:r>
                    </a:p>
                  </a:txBody>
                  <a:tcPr marL="54009" marR="54009" marT="36007" marB="36007"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De R$ 3.751,05 até R$ 4.664,68</a:t>
                      </a:r>
                    </a:p>
                  </a:txBody>
                  <a:tcPr marL="54009" marR="54009" marT="36007" marB="36007" anchor="ctr" horzOverflow="overflow">
                    <a:lnL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22,5%</a:t>
                      </a:r>
                    </a:p>
                  </a:txBody>
                  <a:tcPr marL="54009" marR="54009" marT="36007" marB="36007"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662,77</a:t>
                      </a:r>
                    </a:p>
                  </a:txBody>
                  <a:tcPr marL="54009" marR="54009" marT="36007" marB="36007"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Acima de R$ 4.664,68</a:t>
                      </a:r>
                    </a:p>
                  </a:txBody>
                  <a:tcPr marL="54009" marR="54009" marT="36007" marB="36007" anchor="ctr" horzOverflow="overflow">
                    <a:lnL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27,5%</a:t>
                      </a:r>
                    </a:p>
                  </a:txBody>
                  <a:tcPr marL="54009" marR="54009" marT="36007" marB="36007"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896,00</a:t>
                      </a:r>
                    </a:p>
                  </a:txBody>
                  <a:tcPr marL="54009" marR="54009" marT="36007" marB="36007"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Título 1">
            <a:extLst>
              <a:ext uri="{FF2B5EF4-FFF2-40B4-BE49-F238E27FC236}">
                <a16:creationId xmlns:a16="http://schemas.microsoft.com/office/drawing/2014/main" id="{5A09EA69-20CC-71DF-799E-CE62DA36A1C7}"/>
              </a:ext>
            </a:extLst>
          </p:cNvPr>
          <p:cNvSpPr txBox="1">
            <a:spLocks/>
          </p:cNvSpPr>
          <p:nvPr/>
        </p:nvSpPr>
        <p:spPr>
          <a:xfrm>
            <a:off x="624848" y="1607891"/>
            <a:ext cx="3899702" cy="517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kern="0"/>
            </a:defPPr>
            <a:lvl1pPr algn="l" defTabSz="9144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262B88"/>
                </a:solidFill>
                <a:latin typeface="Verdana Pro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Regime Progressivo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A415A57-0786-37DC-E039-2942DB85E9ED}"/>
              </a:ext>
            </a:extLst>
          </p:cNvPr>
          <p:cNvSpPr txBox="1"/>
          <p:nvPr/>
        </p:nvSpPr>
        <p:spPr>
          <a:xfrm>
            <a:off x="6395226" y="1997839"/>
            <a:ext cx="4958574" cy="1775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80"/>
              </a:lnSpc>
              <a:spcBef>
                <a:spcPts val="600"/>
              </a:spcBef>
            </a:pPr>
            <a:r>
              <a:rPr lang="pt-BR" sz="2400" dirty="0">
                <a:solidFill>
                  <a:srgbClr val="E345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ajudar: 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Obedece a mesma regra do IR que é aplicado na renda obtida por meio de salários – aumenta à medida que os valores crescem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que terá importância é o valor que será recebido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E5C361E-3686-F788-FA04-6912A0A555E0}"/>
              </a:ext>
            </a:extLst>
          </p:cNvPr>
          <p:cNvSpPr txBox="1">
            <a:spLocks/>
          </p:cNvSpPr>
          <p:nvPr/>
        </p:nvSpPr>
        <p:spPr>
          <a:xfrm>
            <a:off x="624848" y="457200"/>
            <a:ext cx="867155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pt-BR" dirty="0">
                <a:solidFill>
                  <a:srgbClr val="EE5D0F"/>
                </a:solidFill>
                <a:latin typeface="Verdana Pro" panose="020B0604030504040204" pitchFamily="34" charset="0"/>
              </a:rPr>
              <a:t>Regimes de Tributação </a:t>
            </a:r>
            <a:r>
              <a:rPr lang="pt-BR" b="0" dirty="0">
                <a:solidFill>
                  <a:srgbClr val="EE5D0F"/>
                </a:solidFill>
                <a:latin typeface="Verdana Pro" panose="020B0604030504040204" pitchFamily="34" charset="0"/>
              </a:rPr>
              <a:t>(benefício)</a:t>
            </a:r>
          </a:p>
        </p:txBody>
      </p:sp>
    </p:spTree>
    <p:extLst>
      <p:ext uri="{BB962C8B-B14F-4D97-AF65-F5344CB8AC3E}">
        <p14:creationId xmlns:p14="http://schemas.microsoft.com/office/powerpoint/2010/main" val="2438635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9710</TotalTime>
  <Words>1167</Words>
  <Application>Microsoft Office PowerPoint</Application>
  <PresentationFormat>Widescreen</PresentationFormat>
  <Paragraphs>203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Verdana</vt:lpstr>
      <vt:lpstr>Verdana Pro</vt:lpstr>
      <vt:lpstr>Office Theme</vt:lpstr>
      <vt:lpstr>Apresentação do PowerPoint</vt:lpstr>
      <vt:lpstr>Aspectos tributários</vt:lpstr>
      <vt:lpstr>(declaração modelo completo)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Marie Henry</dc:creator>
  <cp:lastModifiedBy>Renata Grecco</cp:lastModifiedBy>
  <cp:revision>38</cp:revision>
  <dcterms:created xsi:type="dcterms:W3CDTF">2023-07-03T20:16:08Z</dcterms:created>
  <dcterms:modified xsi:type="dcterms:W3CDTF">2024-09-11T14:06:25Z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2023-04-26T00:00:00Z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2023-07-03T00:00:00Z</vt:filetime>
  </property>
  <property fmtid="{D5CDD505-2E9C-101B-9397-08002B2CF9AE}" pid="5" name="MSIP_Label_3aac0ad3-18d9-49e9-a80d-c985041778ba_ActionId">
    <vt:lpwstr>e35aca7d-74d9-4df3-86c6-afd3f0de8cd1</vt:lpwstr>
  </property>
  <property fmtid="{D5CDD505-2E9C-101B-9397-08002B2CF9AE}" pid="6" name="MSIP_Label_3aac0ad3-18d9-49e9-a80d-c985041778ba_ContentBits">
    <vt:lpwstr>2</vt:lpwstr>
  </property>
  <property fmtid="{D5CDD505-2E9C-101B-9397-08002B2CF9AE}" pid="7" name="MSIP_Label_3aac0ad3-18d9-49e9-a80d-c985041778ba_Enabled">
    <vt:lpwstr>true</vt:lpwstr>
  </property>
  <property fmtid="{D5CDD505-2E9C-101B-9397-08002B2CF9AE}" pid="8" name="MSIP_Label_3aac0ad3-18d9-49e9-a80d-c985041778ba_Method">
    <vt:lpwstr>Standard</vt:lpwstr>
  </property>
  <property fmtid="{D5CDD505-2E9C-101B-9397-08002B2CF9AE}" pid="9" name="MSIP_Label_3aac0ad3-18d9-49e9-a80d-c985041778ba_Name">
    <vt:lpwstr>General Business</vt:lpwstr>
  </property>
  <property fmtid="{D5CDD505-2E9C-101B-9397-08002B2CF9AE}" pid="10" name="MSIP_Label_3aac0ad3-18d9-49e9-a80d-c985041778ba_SetDate">
    <vt:lpwstr>2023-01-09T18:29:07Z</vt:lpwstr>
  </property>
  <property fmtid="{D5CDD505-2E9C-101B-9397-08002B2CF9AE}" pid="11" name="MSIP_Label_3aac0ad3-18d9-49e9-a80d-c985041778ba_SiteId">
    <vt:lpwstr>c3e32f53-cb7f-4809-968d-1cc4ccc785fe</vt:lpwstr>
  </property>
  <property fmtid="{D5CDD505-2E9C-101B-9397-08002B2CF9AE}" pid="12" name="Producer">
    <vt:lpwstr>Microsoft® PowerPoint® para Microsoft 365</vt:lpwstr>
  </property>
</Properties>
</file>